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62" r:id="rId3"/>
    <p:sldId id="350" r:id="rId4"/>
    <p:sldId id="351" r:id="rId5"/>
    <p:sldId id="352" r:id="rId6"/>
    <p:sldId id="300" r:id="rId7"/>
    <p:sldId id="297" r:id="rId8"/>
    <p:sldId id="299" r:id="rId9"/>
    <p:sldId id="304" r:id="rId10"/>
    <p:sldId id="306" r:id="rId11"/>
    <p:sldId id="307" r:id="rId12"/>
    <p:sldId id="308" r:id="rId13"/>
    <p:sldId id="309" r:id="rId14"/>
    <p:sldId id="310" r:id="rId15"/>
    <p:sldId id="311" r:id="rId16"/>
    <p:sldId id="346" r:id="rId17"/>
    <p:sldId id="313" r:id="rId18"/>
    <p:sldId id="345" r:id="rId19"/>
    <p:sldId id="353" r:id="rId20"/>
    <p:sldId id="315" r:id="rId21"/>
    <p:sldId id="354" r:id="rId22"/>
    <p:sldId id="347" r:id="rId23"/>
    <p:sldId id="356" r:id="rId24"/>
    <p:sldId id="357" r:id="rId25"/>
    <p:sldId id="355" r:id="rId26"/>
    <p:sldId id="348" r:id="rId27"/>
    <p:sldId id="358" r:id="rId28"/>
    <p:sldId id="316" r:id="rId29"/>
    <p:sldId id="317" r:id="rId30"/>
    <p:sldId id="314" r:id="rId31"/>
    <p:sldId id="359" r:id="rId32"/>
    <p:sldId id="360" r:id="rId33"/>
    <p:sldId id="361" r:id="rId34"/>
    <p:sldId id="318" r:id="rId35"/>
    <p:sldId id="362" r:id="rId36"/>
    <p:sldId id="319" r:id="rId37"/>
    <p:sldId id="321" r:id="rId38"/>
    <p:sldId id="322" r:id="rId39"/>
    <p:sldId id="342" r:id="rId40"/>
    <p:sldId id="329" r:id="rId41"/>
    <p:sldId id="330" r:id="rId42"/>
    <p:sldId id="341" r:id="rId43"/>
    <p:sldId id="343" r:id="rId44"/>
    <p:sldId id="344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>
        <p:scale>
          <a:sx n="50" d="100"/>
          <a:sy n="50" d="100"/>
        </p:scale>
        <p:origin x="1572" y="3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026" y="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92CAE9C-F695-492D-B5D8-B72219B510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103CEF-FC62-44B0-83A5-BB53F0EE70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7BF5-3237-499E-AD03-78C212F4D4A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8AC1E6-80DF-4A58-976F-B81316849E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B46084-D4D1-4BCD-ACE5-365E304A6E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27857-90BF-46B1-A849-C7C507DB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16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89CDD-ADFC-4CFC-A9A1-57787038BB5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536ED-1E5A-4D04-81E2-30B8EE40D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14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6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1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97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98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12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89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2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54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67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5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71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08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67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65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47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12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8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040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925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59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50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834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52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05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83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33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093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685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700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868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154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106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2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66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14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8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93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8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924563-4301-4CE6-A12B-C7C187EA2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BC2199-CB40-4AEF-B6CE-B1A979D05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26F512-3D2E-4B19-AFB8-8697C7E0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C1E132-39AB-4504-8DCE-29D936D68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56C41-C04D-4FFE-ABAC-422931AC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ADA4B-3D16-4307-8688-A9117A3C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6CCB43-668D-4F68-9B28-1F0FE18D7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543787-33E0-47E3-B4B9-73C8A109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EB39DA-C641-4EAB-80E0-DFA7BB6E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366A48-CCF5-4B93-A950-C34631DC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E946B73-E790-4C6F-8E30-A86DFC295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4B2D3B-F275-4AF5-8F39-41C7E9E96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84BBAE-06F9-405F-8CD2-6C2A81C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1B1262-A6AF-4165-85A8-AF03E917C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5FA4B6-5191-4BDB-B959-3826B9E8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2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B7FAC-2689-4DB2-AAA2-7F33ABC0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6CEF86-7E40-49B4-B6AF-43E2E9715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8A2FA8-F07C-4B38-9E77-F0947CC0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ADC99C-74B9-4B39-AF80-B4D9F58F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BE741A-1EB8-483D-A396-55FCB446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ED57C-314C-4F61-B885-97BCAA08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8D2A73-C006-40EE-B5B3-D0A4DA350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722F56-8A03-4D12-A878-2A3B0022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287E29-DBD0-4B86-9F2D-4EE68B73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7AFC33-8679-4831-827B-939D5A45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2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D0E64-E091-4FA4-A306-672C11318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4C0949-6AE0-4BD2-AF08-028D0CAB7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3616FC-B5B5-4983-8ADD-7033703DC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A8E074-0560-4E22-931A-D28D1224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DD25B7-3015-4EBC-A3E3-C7D7B626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8DAB84-4583-4E78-AF03-5DFE4644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7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1BA84-DF9C-4BD8-AA97-7CABC2C0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F8861C-10EF-4100-8628-96AB95679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F06E4E-23C6-402C-B7AF-0C5947C30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0B7A9A-B167-4E7C-A19D-CCC048275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B3FE2D-B634-4415-84EE-23EB16CD9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AF41210-C1A3-4B2E-ABEA-04FDC4D81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D818A49-E2DC-42BD-9B4F-0E842BFF6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096BE9-071E-497B-83DA-3BD93B3D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6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A96469-9360-4698-BF15-606222EE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EDC7D9-F6D7-47C9-A0A3-97C0E5F0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F766A1-84B7-4B96-8EB0-828FCAEB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63F83E-EC08-473C-8BE8-DD6A1964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DBD9C29-89E4-4DF4-8E58-068C74CF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10BE02-1986-48AE-83BF-AABC6202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5E9D0E-463F-46DC-986F-4872343C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0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8F6323-8B66-468A-BBB7-D8819A91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F1C327-EA87-4D9A-A762-5454826B9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622F1A-4338-4D20-A892-AD8F30E72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43D6A4-48AE-49EF-9005-E3D541CF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B06174-0555-4AFC-BB26-11504548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5C22D0-EB5B-4A2C-BB32-22044149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1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937AC-0011-4C2E-87B9-CD356F6E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8FD8AB9-1DC6-4902-BFC1-DA8D858F9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63BD3D-9183-431F-AF3C-A6A45F81D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8B0D4D-B6D3-4FE9-9A8F-34645D33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CCD178-7CFB-4DB0-A82C-6D578028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4B514-2477-498B-91C7-5504966C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8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5F4536-DA7B-4BF2-BBD9-EAEEFB79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D63E2E-9367-4F8A-B53E-B068512D0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1DFE16-DDFD-4637-B41B-EA31BD691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CCFAA6-F67C-41E8-AF6D-64C2121D1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CD9F9-CF8C-40DD-88C0-6B417CFC5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6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37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33.emf"/><Relationship Id="rId4" Type="http://schemas.openxmlformats.org/officeDocument/2006/relationships/image" Target="../media/image19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10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10" Type="http://schemas.openxmlformats.org/officeDocument/2006/relationships/image" Target="../media/image42.png"/><Relationship Id="rId4" Type="http://schemas.openxmlformats.org/officeDocument/2006/relationships/image" Target="../media/image320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4.png"/><Relationship Id="rId5" Type="http://schemas.openxmlformats.org/officeDocument/2006/relationships/image" Target="../media/image21.png"/><Relationship Id="rId10" Type="http://schemas.openxmlformats.org/officeDocument/2006/relationships/image" Target="../media/image43.png"/><Relationship Id="rId4" Type="http://schemas.openxmlformats.org/officeDocument/2006/relationships/image" Target="../media/image19.png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47924" y="2369708"/>
            <a:ext cx="7357876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2460" marR="624840" indent="-2540" algn="ctr">
              <a:lnSpc>
                <a:spcPct val="100000"/>
              </a:lnSpc>
              <a:spcBef>
                <a:spcPts val="105"/>
              </a:spcBef>
            </a:pPr>
            <a:r>
              <a:rPr lang="fr-FR" sz="3500" spc="5" dirty="0">
                <a:solidFill>
                  <a:srgbClr val="006FC0"/>
                </a:solidFill>
                <a:latin typeface="Segoe UI"/>
                <a:cs typeface="Segoe UI"/>
              </a:rPr>
              <a:t>7 - </a:t>
            </a:r>
            <a:r>
              <a:rPr lang="fr-FR" sz="3500" spc="-25" dirty="0" err="1">
                <a:solidFill>
                  <a:srgbClr val="006FC0"/>
                </a:solidFill>
                <a:latin typeface="Segoe UI"/>
                <a:cs typeface="Segoe UI"/>
              </a:rPr>
              <a:t>Kinetics</a:t>
            </a:r>
            <a:r>
              <a:rPr lang="fr-FR" sz="3500" spc="-25" dirty="0">
                <a:solidFill>
                  <a:srgbClr val="006FC0"/>
                </a:solidFill>
                <a:latin typeface="Segoe UI"/>
                <a:cs typeface="Segoe UI"/>
              </a:rPr>
              <a:t> and a</a:t>
            </a:r>
            <a:r>
              <a:rPr lang="fr-CH" sz="3500" spc="-5" dirty="0" err="1">
                <a:solidFill>
                  <a:srgbClr val="006FC0"/>
                </a:solidFill>
                <a:latin typeface="Segoe UI"/>
                <a:cs typeface="Segoe UI"/>
              </a:rPr>
              <a:t>tomistic</a:t>
            </a:r>
            <a:r>
              <a:rPr lang="fr-CH" sz="3500" spc="-5" dirty="0">
                <a:solidFill>
                  <a:srgbClr val="006FC0"/>
                </a:solidFill>
                <a:latin typeface="Segoe UI"/>
                <a:cs typeface="Segoe UI"/>
              </a:rPr>
              <a:t> aspects of </a:t>
            </a:r>
            <a:r>
              <a:rPr lang="fr-CH" sz="3500" spc="-5" dirty="0" err="1">
                <a:solidFill>
                  <a:srgbClr val="006FC0"/>
                </a:solidFill>
                <a:latin typeface="Segoe UI"/>
                <a:cs typeface="Segoe UI"/>
              </a:rPr>
              <a:t>electrodeposition</a:t>
            </a:r>
            <a:endParaRPr sz="3500" dirty="0">
              <a:latin typeface="Segoe UI"/>
              <a:cs typeface="Segoe UI"/>
            </a:endParaRPr>
          </a:p>
        </p:txBody>
      </p:sp>
      <p:sp>
        <p:nvSpPr>
          <p:cNvPr id="3" name="Espace réservé du numéro de diapositive 11">
            <a:extLst>
              <a:ext uri="{FF2B5EF4-FFF2-40B4-BE49-F238E27FC236}">
                <a16:creationId xmlns:a16="http://schemas.microsoft.com/office/drawing/2014/main" id="{6ABDD897-736A-4C62-808B-8A6180A4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</a:t>
            </a:fld>
            <a:endParaRPr lang="en-US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3A3A1F9-830E-47FE-A2A4-BA46758B7B62}"/>
              </a:ext>
            </a:extLst>
          </p:cNvPr>
          <p:cNvSpPr/>
          <p:nvPr/>
        </p:nvSpPr>
        <p:spPr>
          <a:xfrm>
            <a:off x="5575594" y="2838632"/>
            <a:ext cx="366828" cy="159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F7F57F4-B7A2-47B5-B1F6-E47CCDA5EBF1}"/>
              </a:ext>
            </a:extLst>
          </p:cNvPr>
          <p:cNvSpPr txBox="1"/>
          <p:nvPr/>
        </p:nvSpPr>
        <p:spPr>
          <a:xfrm>
            <a:off x="4894015" y="2209800"/>
            <a:ext cx="172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/>
              <a:t>Negative</a:t>
            </a:r>
            <a:r>
              <a:rPr lang="fr-CH" dirty="0"/>
              <a:t> </a:t>
            </a:r>
          </a:p>
          <a:p>
            <a:pPr algn="ctr"/>
            <a:r>
              <a:rPr lang="fr-CH" dirty="0" err="1"/>
              <a:t>metal</a:t>
            </a:r>
            <a:endParaRPr lang="en-US" dirty="0"/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01C38F1D-9DB0-4600-BC9A-4EE53CA9B4CA}"/>
              </a:ext>
            </a:extLst>
          </p:cNvPr>
          <p:cNvCxnSpPr/>
          <p:nvPr/>
        </p:nvCxnSpPr>
        <p:spPr>
          <a:xfrm>
            <a:off x="7611802" y="2866507"/>
            <a:ext cx="0" cy="156245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>
            <a:extLst>
              <a:ext uri="{FF2B5EF4-FFF2-40B4-BE49-F238E27FC236}">
                <a16:creationId xmlns:a16="http://schemas.microsoft.com/office/drawing/2014/main" id="{0D5891F4-96FF-4A17-A4EC-EB7C6C930B55}"/>
              </a:ext>
            </a:extLst>
          </p:cNvPr>
          <p:cNvSpPr txBox="1"/>
          <p:nvPr/>
        </p:nvSpPr>
        <p:spPr>
          <a:xfrm>
            <a:off x="6746809" y="2213207"/>
            <a:ext cx="172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Positive </a:t>
            </a:r>
            <a:r>
              <a:rPr lang="fr-CH" dirty="0" err="1"/>
              <a:t>electrolyte</a:t>
            </a:r>
            <a:endParaRPr lang="en-US" dirty="0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EB5E0760-59B4-4460-B95B-0DA1253380AB}"/>
              </a:ext>
            </a:extLst>
          </p:cNvPr>
          <p:cNvSpPr txBox="1"/>
          <p:nvPr/>
        </p:nvSpPr>
        <p:spPr>
          <a:xfrm>
            <a:off x="7611802" y="2944573"/>
            <a:ext cx="359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+</a:t>
            </a:r>
          </a:p>
          <a:p>
            <a:r>
              <a:rPr lang="fr-CH" dirty="0"/>
              <a:t>++</a:t>
            </a:r>
          </a:p>
          <a:p>
            <a:r>
              <a:rPr lang="fr-CH" dirty="0"/>
              <a:t>+</a:t>
            </a:r>
          </a:p>
          <a:p>
            <a:r>
              <a:rPr lang="fr-CH" dirty="0"/>
              <a:t>+</a:t>
            </a:r>
            <a:endParaRPr lang="en-US" dirty="0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7A31D9EF-5136-4B00-AA3C-3B5D535655DE}"/>
              </a:ext>
            </a:extLst>
          </p:cNvPr>
          <p:cNvSpPr txBox="1"/>
          <p:nvPr/>
        </p:nvSpPr>
        <p:spPr>
          <a:xfrm>
            <a:off x="5651794" y="2944573"/>
            <a:ext cx="359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-</a:t>
            </a:r>
          </a:p>
          <a:p>
            <a:r>
              <a:rPr lang="fr-CH" dirty="0"/>
              <a:t>-</a:t>
            </a:r>
          </a:p>
          <a:p>
            <a:r>
              <a:rPr lang="fr-CH" dirty="0"/>
              <a:t>-</a:t>
            </a:r>
          </a:p>
          <a:p>
            <a:r>
              <a:rPr lang="fr-CH" dirty="0"/>
              <a:t>-</a:t>
            </a:r>
          </a:p>
          <a:p>
            <a:r>
              <a:rPr lang="fr-CH" dirty="0"/>
              <a:t>-</a:t>
            </a:r>
            <a:endParaRPr lang="en-US" dirty="0"/>
          </a:p>
        </p:txBody>
      </p: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BA3C1821-0630-46B0-A245-A3DD892A7C02}"/>
              </a:ext>
            </a:extLst>
          </p:cNvPr>
          <p:cNvCxnSpPr>
            <a:cxnSpLocks/>
          </p:cNvCxnSpPr>
          <p:nvPr/>
        </p:nvCxnSpPr>
        <p:spPr>
          <a:xfrm>
            <a:off x="6011602" y="4428961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id="{8A800481-B337-447B-9FDE-B4923395D8B5}"/>
              </a:ext>
            </a:extLst>
          </p:cNvPr>
          <p:cNvSpPr txBox="1"/>
          <p:nvPr/>
        </p:nvSpPr>
        <p:spPr>
          <a:xfrm>
            <a:off x="6542892" y="4071614"/>
            <a:ext cx="46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97984185-F699-49F1-B5F6-202861148259}"/>
                  </a:ext>
                </a:extLst>
              </p:cNvPr>
              <p:cNvSpPr txBox="1"/>
              <p:nvPr/>
            </p:nvSpPr>
            <p:spPr>
              <a:xfrm>
                <a:off x="5181603" y="4815962"/>
                <a:ext cx="3407982" cy="843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dirty="0"/>
                  <a:t>Helmholtz double layer </a:t>
                </a:r>
                <a:r>
                  <a:rPr lang="fr-CH" dirty="0" err="1"/>
                  <a:t>capacity</a:t>
                </a:r>
                <a:endParaRPr lang="fr-CH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97984185-F699-49F1-B5F6-202861148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3" y="4815962"/>
                <a:ext cx="3407982" cy="843757"/>
              </a:xfrm>
              <a:prstGeom prst="rect">
                <a:avLst/>
              </a:prstGeom>
              <a:blipFill>
                <a:blip r:embed="rId3"/>
                <a:stretch>
                  <a:fillRect t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1C5FC70F-80F0-41EF-AD91-393C3DB31B8A}"/>
              </a:ext>
            </a:extLst>
          </p:cNvPr>
          <p:cNvCxnSpPr>
            <a:cxnSpLocks/>
          </p:cNvCxnSpPr>
          <p:nvPr/>
        </p:nvCxnSpPr>
        <p:spPr>
          <a:xfrm>
            <a:off x="5365966" y="4092074"/>
            <a:ext cx="5736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9B1479B6-9108-45E2-9281-6512A3A66F1F}"/>
              </a:ext>
            </a:extLst>
          </p:cNvPr>
          <p:cNvCxnSpPr>
            <a:cxnSpLocks/>
          </p:cNvCxnSpPr>
          <p:nvPr/>
        </p:nvCxnSpPr>
        <p:spPr>
          <a:xfrm>
            <a:off x="7611802" y="2953193"/>
            <a:ext cx="5736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01305FD8-116F-4A4D-B18A-F7B7BAE07D3F}"/>
              </a:ext>
            </a:extLst>
          </p:cNvPr>
          <p:cNvCxnSpPr>
            <a:cxnSpLocks/>
          </p:cNvCxnSpPr>
          <p:nvPr/>
        </p:nvCxnSpPr>
        <p:spPr>
          <a:xfrm flipV="1">
            <a:off x="5958017" y="2953193"/>
            <a:ext cx="1653784" cy="11388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>
            <a:extLst>
              <a:ext uri="{FF2B5EF4-FFF2-40B4-BE49-F238E27FC236}">
                <a16:creationId xmlns:a16="http://schemas.microsoft.com/office/drawing/2014/main" id="{A0BCF88F-6191-4826-A3CA-B872E31DC72E}"/>
              </a:ext>
            </a:extLst>
          </p:cNvPr>
          <p:cNvSpPr txBox="1"/>
          <p:nvPr/>
        </p:nvSpPr>
        <p:spPr>
          <a:xfrm>
            <a:off x="4900052" y="3937408"/>
            <a:ext cx="493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>
                <a:solidFill>
                  <a:srgbClr val="FF0000"/>
                </a:solidFill>
              </a:rPr>
              <a:t>Ф</a:t>
            </a:r>
            <a:r>
              <a:rPr lang="fr-CH" baseline="-25000" dirty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A422BAA1-E4A5-4E09-98BB-740574570AFA}"/>
              </a:ext>
            </a:extLst>
          </p:cNvPr>
          <p:cNvSpPr txBox="1"/>
          <p:nvPr/>
        </p:nvSpPr>
        <p:spPr>
          <a:xfrm>
            <a:off x="8117484" y="2737035"/>
            <a:ext cx="493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>
                <a:solidFill>
                  <a:srgbClr val="FF0000"/>
                </a:solidFill>
              </a:rPr>
              <a:t>Ф</a:t>
            </a:r>
            <a:r>
              <a:rPr lang="fr-CH" baseline="-25000" dirty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CEC46C31-A424-47CE-A591-B2C5C9A3F28F}"/>
              </a:ext>
            </a:extLst>
          </p:cNvPr>
          <p:cNvCxnSpPr/>
          <p:nvPr/>
        </p:nvCxnSpPr>
        <p:spPr>
          <a:xfrm>
            <a:off x="5651794" y="4092074"/>
            <a:ext cx="2533692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>
            <a:extLst>
              <a:ext uri="{FF2B5EF4-FFF2-40B4-BE49-F238E27FC236}">
                <a16:creationId xmlns:a16="http://schemas.microsoft.com/office/drawing/2014/main" id="{1D1D0E31-0FA7-4B74-A5EB-8D9F8CD34339}"/>
              </a:ext>
            </a:extLst>
          </p:cNvPr>
          <p:cNvSpPr txBox="1"/>
          <p:nvPr/>
        </p:nvSpPr>
        <p:spPr>
          <a:xfrm>
            <a:off x="7975076" y="3337968"/>
            <a:ext cx="493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az-Cyrl-AZ" dirty="0">
                <a:solidFill>
                  <a:srgbClr val="FF0000"/>
                </a:solidFill>
              </a:rPr>
              <a:t>Ф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E8F1D3C7-C028-4753-9F9A-1D1C33D333D3}"/>
              </a:ext>
            </a:extLst>
          </p:cNvPr>
          <p:cNvCxnSpPr/>
          <p:nvPr/>
        </p:nvCxnSpPr>
        <p:spPr>
          <a:xfrm>
            <a:off x="7971610" y="3038229"/>
            <a:ext cx="0" cy="96881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>
            <a:extLst>
              <a:ext uri="{FF2B5EF4-FFF2-40B4-BE49-F238E27FC236}">
                <a16:creationId xmlns:a16="http://schemas.microsoft.com/office/drawing/2014/main" id="{8BCE02CA-25DD-4421-AB38-533630AE7FB7}"/>
              </a:ext>
            </a:extLst>
          </p:cNvPr>
          <p:cNvSpPr txBox="1"/>
          <p:nvPr/>
        </p:nvSpPr>
        <p:spPr>
          <a:xfrm>
            <a:off x="6167492" y="2914833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dirty="0" err="1"/>
              <a:t>Dielectric</a:t>
            </a:r>
            <a:r>
              <a:rPr lang="fr-CH" sz="1100" dirty="0"/>
              <a:t> constant </a:t>
            </a:r>
            <a:r>
              <a:rPr lang="el-GR" sz="1100" dirty="0"/>
              <a:t>ε</a:t>
            </a:r>
            <a:endParaRPr lang="en-US" sz="110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0488A30-B6FB-469B-9FBE-C7C1ED5372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72" t="12259" r="33079" b="14079"/>
          <a:stretch/>
        </p:blipFill>
        <p:spPr>
          <a:xfrm rot="5280000">
            <a:off x="871535" y="2390024"/>
            <a:ext cx="2697919" cy="308404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F598B83-4A2F-4B11-8A02-00356B0D9366}"/>
              </a:ext>
            </a:extLst>
          </p:cNvPr>
          <p:cNvSpPr txBox="1"/>
          <p:nvPr/>
        </p:nvSpPr>
        <p:spPr>
          <a:xfrm>
            <a:off x="2267211" y="2993338"/>
            <a:ext cx="104622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200" dirty="0" err="1"/>
              <a:t>Solvated</a:t>
            </a:r>
            <a:r>
              <a:rPr lang="fr-CH" sz="1200" dirty="0"/>
              <a:t> ions</a:t>
            </a:r>
            <a:endParaRPr lang="en-US" sz="1200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EFE42A4-68E1-4C77-BFCD-7269B126AC12}"/>
              </a:ext>
            </a:extLst>
          </p:cNvPr>
          <p:cNvSpPr txBox="1"/>
          <p:nvPr/>
        </p:nvSpPr>
        <p:spPr>
          <a:xfrm>
            <a:off x="504646" y="2061866"/>
            <a:ext cx="358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dirty="0"/>
              <a:t>Positive charges are </a:t>
            </a:r>
            <a:r>
              <a:rPr lang="fr-CH" sz="1400" dirty="0" err="1"/>
              <a:t>attracted</a:t>
            </a:r>
            <a:r>
              <a:rPr lang="fr-CH" sz="1400" dirty="0"/>
              <a:t> </a:t>
            </a:r>
          </a:p>
          <a:p>
            <a:r>
              <a:rPr lang="fr-CH" sz="1400" dirty="0" err="1"/>
              <a:t>Negative</a:t>
            </a:r>
            <a:r>
              <a:rPr lang="fr-CH" sz="1400" dirty="0"/>
              <a:t> charges are  </a:t>
            </a:r>
            <a:r>
              <a:rPr lang="fr-CH" sz="1400" dirty="0" err="1"/>
              <a:t>repulsed</a:t>
            </a:r>
            <a:r>
              <a:rPr lang="fr-CH" sz="1400" dirty="0"/>
              <a:t> </a:t>
            </a:r>
            <a:endParaRPr lang="en-US" sz="1400" baseline="300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A3E9E44-7DBB-44EA-9EF6-BD0EC914C83C}"/>
              </a:ext>
            </a:extLst>
          </p:cNvPr>
          <p:cNvSpPr txBox="1"/>
          <p:nvPr/>
        </p:nvSpPr>
        <p:spPr>
          <a:xfrm>
            <a:off x="304800" y="6108675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fr-CH" dirty="0" err="1"/>
              <a:t>Problem</a:t>
            </a:r>
            <a:r>
              <a:rPr lang="fr-CH" dirty="0"/>
              <a:t>: </a:t>
            </a:r>
            <a:r>
              <a:rPr lang="fr-CH" dirty="0" err="1"/>
              <a:t>measured</a:t>
            </a:r>
            <a:r>
              <a:rPr lang="fr-CH" dirty="0"/>
              <a:t> </a:t>
            </a:r>
            <a:r>
              <a:rPr lang="fr-CH" dirty="0" err="1"/>
              <a:t>Cdl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not </a:t>
            </a:r>
            <a:r>
              <a:rPr lang="fr-CH" dirty="0" err="1"/>
              <a:t>necessarily</a:t>
            </a:r>
            <a:r>
              <a:rPr lang="fr-CH" dirty="0"/>
              <a:t> constant </a:t>
            </a:r>
            <a:r>
              <a:rPr lang="fr-CH" dirty="0" err="1"/>
              <a:t>when</a:t>
            </a:r>
            <a:r>
              <a:rPr lang="fr-CH" dirty="0"/>
              <a:t> </a:t>
            </a:r>
            <a:r>
              <a:rPr lang="el-GR" dirty="0"/>
              <a:t>ε</a:t>
            </a:r>
            <a:r>
              <a:rPr lang="fr-CH" dirty="0"/>
              <a:t> and d are constant</a:t>
            </a:r>
            <a:endParaRPr lang="en-US" dirty="0"/>
          </a:p>
        </p:txBody>
      </p:sp>
      <p:sp>
        <p:nvSpPr>
          <p:cNvPr id="56" name="object 11">
            <a:extLst>
              <a:ext uri="{FF2B5EF4-FFF2-40B4-BE49-F238E27FC236}">
                <a16:creationId xmlns:a16="http://schemas.microsoft.com/office/drawing/2014/main" id="{DADC47EC-03B3-4989-B616-29C452C2F008}"/>
              </a:ext>
            </a:extLst>
          </p:cNvPr>
          <p:cNvSpPr txBox="1">
            <a:spLocks/>
          </p:cNvSpPr>
          <p:nvPr/>
        </p:nvSpPr>
        <p:spPr>
          <a:xfrm>
            <a:off x="914402" y="213757"/>
            <a:ext cx="7315198" cy="5206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III) </a:t>
            </a:r>
            <a:r>
              <a:rPr lang="fr-CH" spc="-5" dirty="0" err="1"/>
              <a:t>Metal-electrolyte</a:t>
            </a:r>
            <a:r>
              <a:rPr lang="fr-CH" spc="-5" dirty="0"/>
              <a:t> interface</a:t>
            </a:r>
          </a:p>
        </p:txBody>
      </p:sp>
      <p:sp>
        <p:nvSpPr>
          <p:cNvPr id="57" name="object 12">
            <a:extLst>
              <a:ext uri="{FF2B5EF4-FFF2-40B4-BE49-F238E27FC236}">
                <a16:creationId xmlns:a16="http://schemas.microsoft.com/office/drawing/2014/main" id="{3847650D-6BC2-4180-9A10-551077D5274A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Helmholtz model (1879)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6" name="Espace réservé du numéro de diapositive 11">
            <a:extLst>
              <a:ext uri="{FF2B5EF4-FFF2-40B4-BE49-F238E27FC236}">
                <a16:creationId xmlns:a16="http://schemas.microsoft.com/office/drawing/2014/main" id="{6E243F7E-8A78-4723-BC9F-44725EF0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0780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4402" y="213757"/>
            <a:ext cx="73151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III) </a:t>
            </a:r>
            <a:r>
              <a:rPr lang="fr-CH" spc="-5" dirty="0" err="1"/>
              <a:t>Metal-electrolyte</a:t>
            </a:r>
            <a:r>
              <a:rPr lang="fr-CH" spc="-5" dirty="0"/>
              <a:t> interface</a:t>
            </a: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Gouy-Chapman model (1910-1913):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EFE42A4-68E1-4C77-BFCD-7269B126AC12}"/>
              </a:ext>
            </a:extLst>
          </p:cNvPr>
          <p:cNvSpPr txBox="1"/>
          <p:nvPr/>
        </p:nvSpPr>
        <p:spPr>
          <a:xfrm>
            <a:off x="504645" y="1786116"/>
            <a:ext cx="710715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/>
              <a:t>Excess charges are </a:t>
            </a:r>
            <a:r>
              <a:rPr lang="fr-CH" sz="2000" dirty="0" err="1"/>
              <a:t>redistributed</a:t>
            </a:r>
            <a:r>
              <a:rPr lang="fr-CH" sz="2000" dirty="0"/>
              <a:t> in the solution: diffuse layer</a:t>
            </a:r>
          </a:p>
          <a:p>
            <a:r>
              <a:rPr lang="fr-CH" dirty="0"/>
              <a:t>	- </a:t>
            </a:r>
            <a:r>
              <a:rPr lang="fr-CH" dirty="0" err="1"/>
              <a:t>Boltzman</a:t>
            </a:r>
            <a:r>
              <a:rPr lang="fr-CH" dirty="0"/>
              <a:t> </a:t>
            </a:r>
            <a:r>
              <a:rPr lang="fr-CH" dirty="0" err="1"/>
              <a:t>statistics</a:t>
            </a:r>
            <a:r>
              <a:rPr lang="fr-CH" dirty="0"/>
              <a:t> and </a:t>
            </a:r>
            <a:r>
              <a:rPr lang="fr-CH" dirty="0" err="1"/>
              <a:t>potential</a:t>
            </a:r>
            <a:r>
              <a:rPr lang="fr-CH" dirty="0"/>
              <a:t> </a:t>
            </a:r>
            <a:r>
              <a:rPr lang="fr-CH" dirty="0" err="1"/>
              <a:t>dependency</a:t>
            </a:r>
            <a:endParaRPr lang="fr-CH" dirty="0"/>
          </a:p>
          <a:p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5A506D4-02A7-483A-9DB7-60971A601125}"/>
                  </a:ext>
                </a:extLst>
              </p:cNvPr>
              <p:cNvSpPr txBox="1"/>
              <p:nvPr/>
            </p:nvSpPr>
            <p:spPr>
              <a:xfrm>
                <a:off x="1557873" y="2599565"/>
                <a:ext cx="2284664" cy="1061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fr-CH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CH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CH" sz="1600" i="1">
                              <a:latin typeface="Cambria Math" panose="02040503050406030204" pitchFamily="18" charset="0"/>
                            </a:rPr>
                            <m:t>𝑠𝑜𝑙</m:t>
                          </m:r>
                        </m:sub>
                        <m:sup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𝑧𝑞</m:t>
                              </m:r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CH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fr-CH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CH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𝑠𝑜𝑙</m:t>
                          </m:r>
                        </m:sub>
                        <m:sup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𝑧𝑞</m:t>
                              </m:r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5A506D4-02A7-483A-9DB7-60971A601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873" y="2599565"/>
                <a:ext cx="2284664" cy="10618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092228AF-43DD-466C-AE7E-03EA74307D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31" r="22969"/>
          <a:stretch/>
        </p:blipFill>
        <p:spPr>
          <a:xfrm rot="5400000">
            <a:off x="5715439" y="2272093"/>
            <a:ext cx="2135767" cy="2587754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022CB403-89C2-4265-B7A3-C2D180596F02}"/>
              </a:ext>
            </a:extLst>
          </p:cNvPr>
          <p:cNvSpPr txBox="1"/>
          <p:nvPr/>
        </p:nvSpPr>
        <p:spPr>
          <a:xfrm>
            <a:off x="5337045" y="2460507"/>
            <a:ext cx="47129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az-Cyrl-AZ" sz="1600" dirty="0"/>
              <a:t>Ф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243A899-75BE-480B-9BA9-836F5BE6661D}"/>
                  </a:ext>
                </a:extLst>
              </p:cNvPr>
              <p:cNvSpPr txBox="1"/>
              <p:nvPr/>
            </p:nvSpPr>
            <p:spPr>
              <a:xfrm>
                <a:off x="203549" y="4016414"/>
                <a:ext cx="4978051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𝐾𝑥</m:t>
                        </m:r>
                      </m:sup>
                    </m:sSup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	with </a:t>
                </a:r>
                <a14:m>
                  <m:oMath xmlns:m="http://schemas.openxmlformats.org/officeDocument/2006/math"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CH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H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CH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fr-CH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fr-CH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CH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  <m:sSub>
                              <m:sSubPr>
                                <m:ctrlPr>
                                  <a:rPr lang="fr-CH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fr-CH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fr-CH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fr-CH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fr-CH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CH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CH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𝑠𝑜𝑙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CH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𝒩</m:t>
                                </m:r>
                              </m:e>
                              <m:sub>
                                <m:r>
                                  <a:rPr lang="fr-CH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243A899-75BE-480B-9BA9-836F5BE66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49" y="4016414"/>
                <a:ext cx="4978051" cy="5934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colades 7">
            <a:extLst>
              <a:ext uri="{FF2B5EF4-FFF2-40B4-BE49-F238E27FC236}">
                <a16:creationId xmlns:a16="http://schemas.microsoft.com/office/drawing/2014/main" id="{8A6DDA5B-96BC-4E58-8133-3075A09CA339}"/>
              </a:ext>
            </a:extLst>
          </p:cNvPr>
          <p:cNvSpPr/>
          <p:nvPr/>
        </p:nvSpPr>
        <p:spPr>
          <a:xfrm>
            <a:off x="1371600" y="2618354"/>
            <a:ext cx="2679463" cy="1038925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BCDF2C4A-3A9D-4D85-9985-558C0AD74C6A}"/>
                  </a:ext>
                </a:extLst>
              </p:cNvPr>
              <p:cNvSpPr txBox="1"/>
              <p:nvPr/>
            </p:nvSpPr>
            <p:spPr>
              <a:xfrm>
                <a:off x="304800" y="4857690"/>
                <a:ext cx="8610600" cy="1210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Diffuse layer </a:t>
                </a:r>
                <a:r>
                  <a:rPr lang="fr-CH" dirty="0" err="1"/>
                  <a:t>thickness</a:t>
                </a:r>
                <a:r>
                  <a:rPr lang="fr-CH" dirty="0"/>
                  <a:t>: d</a:t>
                </a:r>
                <a:r>
                  <a:rPr lang="fr-CH" baseline="-25000" dirty="0"/>
                  <a:t>d</a:t>
                </a:r>
                <a:r>
                  <a:rPr lang="fr-CH" dirty="0"/>
                  <a:t> = K</a:t>
                </a:r>
                <a:r>
                  <a:rPr lang="fr-CH" baseline="30000" dirty="0"/>
                  <a:t>-1          </a:t>
                </a:r>
                <a:r>
                  <a:rPr lang="fr-CH" dirty="0"/>
                  <a:t>(for water: 0.3 nm and 3 nm for 1 M and 10</a:t>
                </a:r>
                <a:r>
                  <a:rPr lang="fr-CH" baseline="30000" dirty="0"/>
                  <a:t>-2</a:t>
                </a:r>
                <a:r>
                  <a:rPr lang="fr-CH" dirty="0"/>
                  <a:t> M </a:t>
                </a:r>
                <a:r>
                  <a:rPr lang="fr-CH" dirty="0" err="1"/>
                  <a:t>Na</a:t>
                </a:r>
                <a:r>
                  <a:rPr lang="fr-CH" baseline="30000" dirty="0" err="1"/>
                  <a:t>+</a:t>
                </a:r>
                <a:r>
                  <a:rPr lang="fr-CH" dirty="0" err="1"/>
                  <a:t>Cl</a:t>
                </a:r>
                <a:r>
                  <a:rPr lang="fr-CH" baseline="30000" dirty="0"/>
                  <a:t>-</a:t>
                </a:r>
                <a:r>
                  <a:rPr lang="fr-CH" dirty="0"/>
                  <a:t>)</a:t>
                </a:r>
              </a:p>
              <a:p>
                <a:endParaRPr lang="fr-CH" dirty="0"/>
              </a:p>
              <a:p>
                <a:r>
                  <a:rPr lang="fr-CH" dirty="0"/>
                  <a:t>Diffuse layer capacitance: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𝐺𝐶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𝑠𝑜𝑙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fr-CH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𝒩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fr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𝑐𝑜𝑠h</m:t>
                    </m:r>
                    <m:d>
                      <m:d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𝑧𝑞</m:t>
                            </m:r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BCDF2C4A-3A9D-4D85-9985-558C0AD74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57690"/>
                <a:ext cx="8610600" cy="1210011"/>
              </a:xfrm>
              <a:prstGeom prst="rect">
                <a:avLst/>
              </a:prstGeom>
              <a:blipFill>
                <a:blip r:embed="rId7"/>
                <a:stretch>
                  <a:fillRect l="-566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831534A8-2F24-4468-B08F-3FE07C22B633}"/>
              </a:ext>
            </a:extLst>
          </p:cNvPr>
          <p:cNvSpPr txBox="1"/>
          <p:nvPr/>
        </p:nvSpPr>
        <p:spPr>
          <a:xfrm>
            <a:off x="304800" y="615309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err="1">
                <a:solidFill>
                  <a:srgbClr val="FF0000"/>
                </a:solidFill>
              </a:rPr>
              <a:t>Problem</a:t>
            </a:r>
            <a:r>
              <a:rPr lang="fr-CH" sz="2000" dirty="0">
                <a:solidFill>
                  <a:srgbClr val="FF0000"/>
                </a:solidFill>
              </a:rPr>
              <a:t>: </a:t>
            </a:r>
            <a:r>
              <a:rPr lang="fr-CH" sz="2000" dirty="0" err="1">
                <a:solidFill>
                  <a:srgbClr val="FF0000"/>
                </a:solidFill>
              </a:rPr>
              <a:t>works</a:t>
            </a:r>
            <a:r>
              <a:rPr lang="fr-CH" sz="2000" dirty="0">
                <a:solidFill>
                  <a:srgbClr val="FF0000"/>
                </a:solidFill>
              </a:rPr>
              <a:t> </a:t>
            </a:r>
            <a:r>
              <a:rPr lang="fr-CH" sz="2000" dirty="0" err="1">
                <a:solidFill>
                  <a:srgbClr val="FF0000"/>
                </a:solidFill>
              </a:rPr>
              <a:t>only</a:t>
            </a:r>
            <a:r>
              <a:rPr lang="fr-CH" sz="2000" dirty="0">
                <a:solidFill>
                  <a:srgbClr val="FF0000"/>
                </a:solidFill>
              </a:rPr>
              <a:t> for </a:t>
            </a:r>
            <a:r>
              <a:rPr lang="fr-CH" sz="2000" dirty="0" err="1">
                <a:solidFill>
                  <a:srgbClr val="FF0000"/>
                </a:solidFill>
              </a:rPr>
              <a:t>diluted</a:t>
            </a:r>
            <a:r>
              <a:rPr lang="fr-CH" sz="2000" dirty="0">
                <a:solidFill>
                  <a:srgbClr val="FF0000"/>
                </a:solidFill>
              </a:rPr>
              <a:t> solutions and </a:t>
            </a:r>
            <a:r>
              <a:rPr lang="fr-CH" sz="2000" dirty="0" err="1">
                <a:solidFill>
                  <a:srgbClr val="FF0000"/>
                </a:solidFill>
              </a:rPr>
              <a:t>low</a:t>
            </a:r>
            <a:r>
              <a:rPr lang="fr-CH" sz="2000" dirty="0">
                <a:solidFill>
                  <a:srgbClr val="FF0000"/>
                </a:solidFill>
              </a:rPr>
              <a:t> </a:t>
            </a:r>
            <a:r>
              <a:rPr lang="fr-CH" sz="2000" dirty="0" err="1">
                <a:solidFill>
                  <a:srgbClr val="FF0000"/>
                </a:solidFill>
              </a:rPr>
              <a:t>potentials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2C24AA3-03AF-4AF5-AE54-E049920B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4700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4402" y="213757"/>
            <a:ext cx="73151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III) </a:t>
            </a:r>
            <a:r>
              <a:rPr lang="fr-CH" spc="-5" dirty="0" err="1"/>
              <a:t>Metal-electrolyte</a:t>
            </a:r>
            <a:r>
              <a:rPr lang="fr-CH" spc="-5" dirty="0"/>
              <a:t> interface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Stern model (1924):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8E3C11-B48C-4E5D-8312-766C655789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16" t="14709" r="3099" b="14598"/>
          <a:stretch/>
        </p:blipFill>
        <p:spPr>
          <a:xfrm rot="5400000">
            <a:off x="18901" y="3156674"/>
            <a:ext cx="3733798" cy="2400000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0EFE42A4-68E1-4C77-BFCD-7269B126AC12}"/>
              </a:ext>
            </a:extLst>
          </p:cNvPr>
          <p:cNvSpPr txBox="1"/>
          <p:nvPr/>
        </p:nvSpPr>
        <p:spPr>
          <a:xfrm>
            <a:off x="504645" y="1752600"/>
            <a:ext cx="71071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400" dirty="0"/>
              <a:t>Combinaison of </a:t>
            </a:r>
            <a:r>
              <a:rPr lang="fr-CH" sz="2400" dirty="0" err="1"/>
              <a:t>Helmoltz</a:t>
            </a:r>
            <a:r>
              <a:rPr lang="fr-CH" sz="2400" dirty="0"/>
              <a:t> and Gouy-Chapman </a:t>
            </a:r>
            <a:r>
              <a:rPr lang="fr-CH" sz="2400" dirty="0" err="1"/>
              <a:t>models</a:t>
            </a:r>
            <a:endParaRPr lang="fr-CH" sz="2400" dirty="0"/>
          </a:p>
          <a:p>
            <a:endParaRPr lang="en-US" sz="2400" baseline="300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700068-5E7F-4C27-9844-E9CFDD2C5E2D}"/>
              </a:ext>
            </a:extLst>
          </p:cNvPr>
          <p:cNvSpPr txBox="1"/>
          <p:nvPr/>
        </p:nvSpPr>
        <p:spPr>
          <a:xfrm>
            <a:off x="533400" y="4928175"/>
            <a:ext cx="47129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az-Cyrl-AZ" sz="1600" dirty="0"/>
              <a:t>Ф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3D10313-82B8-4BDC-9733-AE19BCBF927F}"/>
                  </a:ext>
                </a:extLst>
              </p:cNvPr>
              <p:cNvSpPr txBox="1"/>
              <p:nvPr/>
            </p:nvSpPr>
            <p:spPr>
              <a:xfrm>
                <a:off x="3848402" y="3033738"/>
                <a:ext cx="4419600" cy="2693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2400" dirty="0"/>
                  <a:t>H and GC capacitance in </a:t>
                </a:r>
                <a:r>
                  <a:rPr lang="fr-CH" sz="2400" dirty="0" err="1"/>
                  <a:t>series</a:t>
                </a:r>
                <a:r>
                  <a:rPr lang="fr-CH" sz="2400" dirty="0"/>
                  <a:t>:</a:t>
                </a:r>
              </a:p>
              <a:p>
                <a:pPr algn="ctr"/>
                <a:endParaRPr lang="fr-CH" sz="24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CH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CH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CH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CH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  <m:r>
                      <a:rPr lang="fr-CH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CH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CH" sz="2400" b="0" i="1" smtClean="0">
                                <a:latin typeface="Cambria Math" panose="02040503050406030204" pitchFamily="18" charset="0"/>
                              </a:rPr>
                              <m:t>𝐺𝐶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fr-CH" sz="2400" dirty="0"/>
                  <a:t> </a:t>
                </a:r>
                <a:r>
                  <a:rPr lang="fr-CH" sz="2400" baseline="-25000" dirty="0"/>
                  <a:t> </a:t>
                </a:r>
              </a:p>
              <a:p>
                <a:pPr algn="ctr"/>
                <a:endParaRPr lang="fr-CH" sz="2400" baseline="-25000" dirty="0"/>
              </a:p>
              <a:p>
                <a:pPr algn="ctr"/>
                <a:r>
                  <a:rPr lang="fr-CH" sz="2000" dirty="0"/>
                  <a:t>Low concentrations: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fr-CH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fr-CH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𝐺𝐶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High concentrations: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CH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fr-CH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fr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3D10313-82B8-4BDC-9733-AE19BCBF9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402" y="3033738"/>
                <a:ext cx="4419600" cy="2693366"/>
              </a:xfrm>
              <a:prstGeom prst="rect">
                <a:avLst/>
              </a:prstGeom>
              <a:blipFill>
                <a:blip r:embed="rId5"/>
                <a:stretch>
                  <a:fillRect t="-1814" b="-2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numéro de diapositive 11">
            <a:extLst>
              <a:ext uri="{FF2B5EF4-FFF2-40B4-BE49-F238E27FC236}">
                <a16:creationId xmlns:a16="http://schemas.microsoft.com/office/drawing/2014/main" id="{2FAA64BF-0BB8-490A-99D3-D66E43B3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5138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C22EED5-4214-47AC-9F62-BE16112A6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130" y="2554650"/>
            <a:ext cx="4929270" cy="39049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973B9C-0D30-49AB-85EE-E5A0942EDF6E}"/>
              </a:ext>
            </a:extLst>
          </p:cNvPr>
          <p:cNvSpPr/>
          <p:nvPr/>
        </p:nvSpPr>
        <p:spPr>
          <a:xfrm>
            <a:off x="3147930" y="3407152"/>
            <a:ext cx="699892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4402" y="213757"/>
            <a:ext cx="73151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III) </a:t>
            </a:r>
            <a:r>
              <a:rPr lang="fr-CH" spc="-5" dirty="0" err="1"/>
              <a:t>Metal-electrolyte</a:t>
            </a:r>
            <a:r>
              <a:rPr lang="fr-CH" spc="-5" dirty="0"/>
              <a:t> interface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Grahame model (1947):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EFE42A4-68E1-4C77-BFCD-7269B126AC12}"/>
              </a:ext>
            </a:extLst>
          </p:cNvPr>
          <p:cNvSpPr txBox="1"/>
          <p:nvPr/>
        </p:nvSpPr>
        <p:spPr>
          <a:xfrm>
            <a:off x="349460" y="1676400"/>
            <a:ext cx="837618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 err="1"/>
              <a:t>Some</a:t>
            </a:r>
            <a:r>
              <a:rPr lang="fr-CH" sz="2000" dirty="0"/>
              <a:t> ions can lose </a:t>
            </a:r>
            <a:r>
              <a:rPr lang="fr-CH" sz="2000" dirty="0" err="1"/>
              <a:t>their</a:t>
            </a:r>
            <a:r>
              <a:rPr lang="fr-CH" sz="2000" dirty="0"/>
              <a:t> </a:t>
            </a:r>
            <a:r>
              <a:rPr lang="fr-CH" sz="2000" dirty="0" err="1"/>
              <a:t>solvation</a:t>
            </a:r>
            <a:r>
              <a:rPr lang="fr-CH" sz="2000" dirty="0"/>
              <a:t> </a:t>
            </a:r>
            <a:r>
              <a:rPr lang="fr-CH" sz="2000" dirty="0" err="1"/>
              <a:t>sphere</a:t>
            </a:r>
            <a:r>
              <a:rPr lang="fr-CH" sz="2000" dirty="0"/>
              <a:t> and </a:t>
            </a:r>
            <a:r>
              <a:rPr lang="fr-CH" sz="2000" dirty="0" err="1"/>
              <a:t>specifically</a:t>
            </a:r>
            <a:r>
              <a:rPr lang="fr-CH" sz="2000" dirty="0"/>
              <a:t> </a:t>
            </a:r>
            <a:r>
              <a:rPr lang="fr-CH" sz="2000" dirty="0" err="1"/>
              <a:t>interact</a:t>
            </a:r>
            <a:r>
              <a:rPr lang="fr-CH" sz="2000" dirty="0"/>
              <a:t> </a:t>
            </a:r>
            <a:r>
              <a:rPr lang="fr-CH" sz="2000" dirty="0" err="1"/>
              <a:t>with</a:t>
            </a:r>
            <a:r>
              <a:rPr lang="fr-CH" sz="2000" dirty="0"/>
              <a:t> the </a:t>
            </a:r>
            <a:r>
              <a:rPr lang="fr-CH" sz="2000" dirty="0" err="1"/>
              <a:t>electrode</a:t>
            </a:r>
            <a:r>
              <a:rPr lang="fr-CH" sz="2000" dirty="0"/>
              <a:t> surface: </a:t>
            </a:r>
            <a:r>
              <a:rPr lang="fr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 of immobile </a:t>
            </a:r>
            <a:r>
              <a:rPr lang="fr-CH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</a:t>
            </a:r>
            <a:r>
              <a:rPr lang="fr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CH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</a:t>
            </a:r>
            <a:r>
              <a:rPr lang="fr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Helmholtz planes</a:t>
            </a:r>
            <a:endParaRPr lang="fr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aseline="300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700068-5E7F-4C27-9844-E9CFDD2C5E2D}"/>
              </a:ext>
            </a:extLst>
          </p:cNvPr>
          <p:cNvSpPr txBox="1"/>
          <p:nvPr/>
        </p:nvSpPr>
        <p:spPr>
          <a:xfrm>
            <a:off x="3224130" y="2949953"/>
            <a:ext cx="623692" cy="6617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az-Cyrl-AZ" sz="2800" dirty="0">
                <a:solidFill>
                  <a:srgbClr val="00B050"/>
                </a:solidFill>
              </a:rPr>
              <a:t>Ф</a:t>
            </a:r>
            <a:endParaRPr lang="fr-CH" sz="2800" dirty="0">
              <a:solidFill>
                <a:srgbClr val="00B050"/>
              </a:solidFill>
            </a:endParaRPr>
          </a:p>
          <a:p>
            <a:pPr algn="r"/>
            <a:endParaRPr lang="en-US" sz="800" dirty="0">
              <a:solidFill>
                <a:srgbClr val="00B05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07B5665-2522-4151-A25B-160EA713E499}"/>
              </a:ext>
            </a:extLst>
          </p:cNvPr>
          <p:cNvSpPr txBox="1"/>
          <p:nvPr/>
        </p:nvSpPr>
        <p:spPr>
          <a:xfrm>
            <a:off x="2919330" y="3869935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az-Cyrl-AZ" sz="2400" dirty="0"/>
              <a:t>Ф</a:t>
            </a:r>
            <a:r>
              <a:rPr lang="fr-CH" sz="2400" baseline="-25000" dirty="0"/>
              <a:t>OHP</a:t>
            </a:r>
            <a:endParaRPr lang="en-US" sz="2400" baseline="-250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53816A1-D617-4FB0-A77C-4ECC0509F401}"/>
              </a:ext>
            </a:extLst>
          </p:cNvPr>
          <p:cNvSpPr txBox="1"/>
          <p:nvPr/>
        </p:nvSpPr>
        <p:spPr>
          <a:xfrm>
            <a:off x="2919330" y="4598367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az-Cyrl-AZ" sz="2400" dirty="0"/>
              <a:t>Ф</a:t>
            </a:r>
            <a:r>
              <a:rPr lang="fr-CH" sz="2400" baseline="-25000" dirty="0"/>
              <a:t>IHP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9057B9C-F299-4D1E-B016-26345F1EBBD7}"/>
                  </a:ext>
                </a:extLst>
              </p:cNvPr>
              <p:cNvSpPr txBox="1"/>
              <p:nvPr/>
            </p:nvSpPr>
            <p:spPr>
              <a:xfrm>
                <a:off x="1242930" y="3559552"/>
                <a:ext cx="25146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400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Zeta-potential: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</m:oMath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9057B9C-F299-4D1E-B016-26345F1EB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30" y="3559552"/>
                <a:ext cx="2514600" cy="369332"/>
              </a:xfrm>
              <a:prstGeom prst="rect">
                <a:avLst/>
              </a:prstGeom>
              <a:blipFill>
                <a:blip r:embed="rId4"/>
                <a:stretch>
                  <a:fillRect t="-26230" r="-5340" b="-47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C965F2E-A2BC-46A7-9AAC-8B228F2CC51E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 flipH="1">
            <a:off x="1606760" y="3928884"/>
            <a:ext cx="893470" cy="84168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A3A233DF-A0DC-4653-888E-501B4464D5FB}"/>
              </a:ext>
            </a:extLst>
          </p:cNvPr>
          <p:cNvSpPr txBox="1"/>
          <p:nvPr/>
        </p:nvSpPr>
        <p:spPr>
          <a:xfrm>
            <a:off x="561637" y="4770566"/>
            <a:ext cx="2090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>
                <a:solidFill>
                  <a:schemeClr val="accent2"/>
                </a:solidFill>
              </a:rPr>
              <a:t>Determining</a:t>
            </a:r>
            <a:r>
              <a:rPr lang="fr-CH" dirty="0">
                <a:solidFill>
                  <a:schemeClr val="accent2"/>
                </a:solidFill>
              </a:rPr>
              <a:t> factor for </a:t>
            </a:r>
            <a:r>
              <a:rPr lang="fr-CH" dirty="0" err="1">
                <a:solidFill>
                  <a:schemeClr val="accent2"/>
                </a:solidFill>
              </a:rPr>
              <a:t>colloids</a:t>
            </a:r>
            <a:endParaRPr lang="fr-CH" dirty="0">
              <a:solidFill>
                <a:schemeClr val="accent2"/>
              </a:solidFill>
            </a:endParaRPr>
          </a:p>
          <a:p>
            <a:pPr algn="ctr"/>
            <a:r>
              <a:rPr lang="fr-CH" dirty="0">
                <a:solidFill>
                  <a:schemeClr val="accent2"/>
                </a:solidFill>
              </a:rPr>
              <a:t>and </a:t>
            </a:r>
            <a:r>
              <a:rPr lang="fr-CH" dirty="0" err="1">
                <a:solidFill>
                  <a:schemeClr val="accent2"/>
                </a:solidFill>
              </a:rPr>
              <a:t>electrophoresis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Espace réservé du numéro de diapositive 11">
            <a:extLst>
              <a:ext uri="{FF2B5EF4-FFF2-40B4-BE49-F238E27FC236}">
                <a16:creationId xmlns:a16="http://schemas.microsoft.com/office/drawing/2014/main" id="{95AD61BC-6A30-47FC-B577-AEC5B7B9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35753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4402" y="213757"/>
            <a:ext cx="73151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IV) Electrode </a:t>
            </a:r>
            <a:r>
              <a:rPr lang="fr-CH" spc="-5" dirty="0" err="1"/>
              <a:t>potential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Electrode, solution, and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cell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potential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DB56B5F2-0A8C-4714-89B3-60FD7EADFF69}"/>
              </a:ext>
            </a:extLst>
          </p:cNvPr>
          <p:cNvGrpSpPr/>
          <p:nvPr/>
        </p:nvGrpSpPr>
        <p:grpSpPr>
          <a:xfrm>
            <a:off x="1638301" y="1524000"/>
            <a:ext cx="5867399" cy="3352800"/>
            <a:chOff x="193112" y="1524000"/>
            <a:chExt cx="5867399" cy="33528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4FB5AC1-242F-44E0-9AE0-EBF757DA5F5A}"/>
                </a:ext>
              </a:extLst>
            </p:cNvPr>
            <p:cNvSpPr/>
            <p:nvPr/>
          </p:nvSpPr>
          <p:spPr>
            <a:xfrm>
              <a:off x="914402" y="3048000"/>
              <a:ext cx="4724398" cy="1828800"/>
            </a:xfrm>
            <a:prstGeom prst="rect">
              <a:avLst/>
            </a:prstGeom>
            <a:pattFill prst="pct30">
              <a:fgClr>
                <a:srgbClr val="00B0F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AE57EAA-A610-49B0-A765-87048F498B83}"/>
                </a:ext>
              </a:extLst>
            </p:cNvPr>
            <p:cNvSpPr/>
            <p:nvPr/>
          </p:nvSpPr>
          <p:spPr>
            <a:xfrm>
              <a:off x="1524000" y="2438399"/>
              <a:ext cx="457200" cy="22097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CH" sz="2400" dirty="0" err="1">
                  <a:solidFill>
                    <a:schemeClr val="tx1"/>
                  </a:solidFill>
                </a:rPr>
                <a:t>Metal</a:t>
              </a:r>
              <a:r>
                <a:rPr lang="fr-CH" sz="2400" dirty="0">
                  <a:solidFill>
                    <a:schemeClr val="tx1"/>
                  </a:solidFill>
                </a:rPr>
                <a:t> M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5F0056C0-1EDD-4A1C-A273-134053E10515}"/>
                </a:ext>
              </a:extLst>
            </p:cNvPr>
            <p:cNvCxnSpPr/>
            <p:nvPr/>
          </p:nvCxnSpPr>
          <p:spPr>
            <a:xfrm flipV="1">
              <a:off x="914400" y="2424942"/>
              <a:ext cx="0" cy="23756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90F2F43C-C122-49ED-93DE-141771303097}"/>
                </a:ext>
              </a:extLst>
            </p:cNvPr>
            <p:cNvSpPr txBox="1"/>
            <p:nvPr/>
          </p:nvSpPr>
          <p:spPr>
            <a:xfrm>
              <a:off x="914399" y="4415135"/>
              <a:ext cx="4724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400" dirty="0"/>
                <a:t>Solution</a:t>
              </a:r>
              <a:endParaRPr lang="en-US" sz="2400" dirty="0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82E30C3F-61E7-4415-8A77-82256B502268}"/>
                </a:ext>
              </a:extLst>
            </p:cNvPr>
            <p:cNvSpPr txBox="1"/>
            <p:nvPr/>
          </p:nvSpPr>
          <p:spPr>
            <a:xfrm>
              <a:off x="533400" y="2209800"/>
              <a:ext cx="609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400" dirty="0"/>
                <a:t>Ф</a:t>
              </a:r>
              <a:endParaRPr lang="en-US" sz="2400" dirty="0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D9A164FF-12CB-4FFF-9A00-74852A6915A7}"/>
                </a:ext>
              </a:extLst>
            </p:cNvPr>
            <p:cNvSpPr txBox="1"/>
            <p:nvPr/>
          </p:nvSpPr>
          <p:spPr>
            <a:xfrm>
              <a:off x="307410" y="3793863"/>
              <a:ext cx="609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400" dirty="0"/>
                <a:t>Ф</a:t>
              </a:r>
              <a:r>
                <a:rPr lang="fr-CH" sz="2400" baseline="-25000" dirty="0"/>
                <a:t>M</a:t>
              </a:r>
              <a:endParaRPr lang="en-US" sz="2400" dirty="0"/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97EAC485-D3EF-4CAF-8C00-B58CDCDE242A}"/>
                </a:ext>
              </a:extLst>
            </p:cNvPr>
            <p:cNvSpPr txBox="1"/>
            <p:nvPr/>
          </p:nvSpPr>
          <p:spPr>
            <a:xfrm>
              <a:off x="193112" y="3200400"/>
              <a:ext cx="721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400" dirty="0"/>
                <a:t>Ф</a:t>
              </a:r>
              <a:r>
                <a:rPr lang="fr-CH" sz="2400" baseline="-25000" dirty="0"/>
                <a:t>Sol</a:t>
              </a:r>
              <a:endParaRPr lang="en-US" sz="2400" dirty="0"/>
            </a:p>
          </p:txBody>
        </p: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8956FE65-A1A5-449B-8E31-3E1305CCB5E9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3428105"/>
              <a:ext cx="457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209A1372-8135-4C55-AB0E-F4938037367F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3428105"/>
              <a:ext cx="350519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5CCBBEFA-959D-4379-8A10-18D8A46500DF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4038600"/>
              <a:ext cx="457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4F35581F-8F08-4653-BD4B-646544F4C833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0" y="3428105"/>
              <a:ext cx="149789" cy="61049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154CD065-C48C-4D24-87FA-A858758BDD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5980" y="3428105"/>
              <a:ext cx="157620" cy="61049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5AB3DC64-D11E-4C07-92F9-1866A5937092}"/>
                </a:ext>
              </a:extLst>
            </p:cNvPr>
            <p:cNvSpPr txBox="1"/>
            <p:nvPr/>
          </p:nvSpPr>
          <p:spPr>
            <a:xfrm>
              <a:off x="304802" y="1524000"/>
              <a:ext cx="57557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000" dirty="0"/>
                <a:t>Direct </a:t>
              </a:r>
              <a:r>
                <a:rPr lang="fr-CH" sz="2000" dirty="0" err="1"/>
                <a:t>measurements</a:t>
              </a:r>
              <a:r>
                <a:rPr lang="fr-CH" sz="2000" dirty="0"/>
                <a:t> of </a:t>
              </a:r>
              <a:r>
                <a:rPr lang="az-Cyrl-AZ" sz="2000" dirty="0"/>
                <a:t>Ф</a:t>
              </a:r>
              <a:r>
                <a:rPr lang="fr-CH" sz="2000" baseline="-25000" dirty="0"/>
                <a:t>M</a:t>
              </a:r>
              <a:r>
                <a:rPr lang="en-US" sz="2000" dirty="0"/>
                <a:t> </a:t>
              </a:r>
              <a:r>
                <a:rPr lang="fr-CH" sz="2000" dirty="0"/>
                <a:t>and </a:t>
              </a:r>
              <a:r>
                <a:rPr lang="az-Cyrl-AZ" sz="2000" dirty="0"/>
                <a:t>Ф</a:t>
              </a:r>
              <a:r>
                <a:rPr lang="fr-CH" sz="2000" baseline="-25000" dirty="0"/>
                <a:t>S</a:t>
              </a:r>
              <a:r>
                <a:rPr lang="fr-CH" sz="2000" dirty="0"/>
                <a:t> are not possible</a:t>
              </a:r>
              <a:endParaRPr lang="en-US" sz="2000" dirty="0"/>
            </a:p>
            <a:p>
              <a:pPr algn="ctr"/>
              <a:r>
                <a:rPr lang="fr-CH" sz="2000" dirty="0"/>
                <a:t>  </a:t>
              </a:r>
              <a:endParaRPr lang="en-US" sz="2000" dirty="0"/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B5B89B5B-5747-4CC6-9202-E6501119BD86}"/>
                </a:ext>
              </a:extLst>
            </p:cNvPr>
            <p:cNvCxnSpPr>
              <a:cxnSpLocks/>
            </p:cNvCxnSpPr>
            <p:nvPr/>
          </p:nvCxnSpPr>
          <p:spPr>
            <a:xfrm>
              <a:off x="914399" y="4038600"/>
              <a:ext cx="60699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28B9ECAC-D0EA-4763-A534-BDB33846A275}"/>
                </a:ext>
              </a:extLst>
            </p:cNvPr>
            <p:cNvCxnSpPr>
              <a:cxnSpLocks/>
            </p:cNvCxnSpPr>
            <p:nvPr/>
          </p:nvCxnSpPr>
          <p:spPr>
            <a:xfrm>
              <a:off x="4800600" y="3428105"/>
              <a:ext cx="83819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Espace réservé du numéro de diapositive 11">
            <a:extLst>
              <a:ext uri="{FF2B5EF4-FFF2-40B4-BE49-F238E27FC236}">
                <a16:creationId xmlns:a16="http://schemas.microsoft.com/office/drawing/2014/main" id="{5C9823E6-4DA0-4F26-B07C-1F2D58A2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88927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4402" y="213757"/>
            <a:ext cx="73151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IV) Electrode </a:t>
            </a:r>
            <a:r>
              <a:rPr lang="fr-CH" spc="-5" dirty="0" err="1"/>
              <a:t>potential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Electrode, solution, and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cell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potential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91808202-E3EE-4E83-AFB8-F94677E96D57}"/>
              </a:ext>
            </a:extLst>
          </p:cNvPr>
          <p:cNvGrpSpPr/>
          <p:nvPr/>
        </p:nvGrpSpPr>
        <p:grpSpPr>
          <a:xfrm>
            <a:off x="1638301" y="1524000"/>
            <a:ext cx="5867399" cy="3352800"/>
            <a:chOff x="193112" y="1524000"/>
            <a:chExt cx="5867399" cy="33528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2BC0403-A4A5-4663-B961-F39EECB3C64E}"/>
                </a:ext>
              </a:extLst>
            </p:cNvPr>
            <p:cNvSpPr/>
            <p:nvPr/>
          </p:nvSpPr>
          <p:spPr>
            <a:xfrm>
              <a:off x="914402" y="3048000"/>
              <a:ext cx="4724398" cy="1828800"/>
            </a:xfrm>
            <a:prstGeom prst="rect">
              <a:avLst/>
            </a:prstGeom>
            <a:pattFill prst="pct30">
              <a:fgClr>
                <a:srgbClr val="00B0F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9AD8B2-C984-44AC-AF4D-0384983AE839}"/>
                </a:ext>
              </a:extLst>
            </p:cNvPr>
            <p:cNvSpPr/>
            <p:nvPr/>
          </p:nvSpPr>
          <p:spPr>
            <a:xfrm>
              <a:off x="1524000" y="2438399"/>
              <a:ext cx="457200" cy="22097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CH" sz="2400" dirty="0" err="1">
                  <a:solidFill>
                    <a:schemeClr val="tx1"/>
                  </a:solidFill>
                </a:rPr>
                <a:t>Metal</a:t>
              </a:r>
              <a:r>
                <a:rPr lang="fr-CH" sz="2400" dirty="0">
                  <a:solidFill>
                    <a:schemeClr val="tx1"/>
                  </a:solidFill>
                </a:rPr>
                <a:t> M</a:t>
              </a:r>
              <a:r>
                <a:rPr lang="fr-CH" sz="2400" baseline="-25000" dirty="0">
                  <a:solidFill>
                    <a:schemeClr val="tx1"/>
                  </a:solidFill>
                </a:rPr>
                <a:t>1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8C11ADB4-61C5-41E6-B944-A05D592C2F69}"/>
                </a:ext>
              </a:extLst>
            </p:cNvPr>
            <p:cNvCxnSpPr/>
            <p:nvPr/>
          </p:nvCxnSpPr>
          <p:spPr>
            <a:xfrm flipV="1">
              <a:off x="914400" y="2424942"/>
              <a:ext cx="0" cy="23756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D5CEF2C-AAEE-4CC4-BEC1-D83340C68FBA}"/>
                </a:ext>
              </a:extLst>
            </p:cNvPr>
            <p:cNvSpPr txBox="1"/>
            <p:nvPr/>
          </p:nvSpPr>
          <p:spPr>
            <a:xfrm>
              <a:off x="914399" y="4415135"/>
              <a:ext cx="4724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400" dirty="0"/>
                <a:t>Solution</a:t>
              </a:r>
              <a:endParaRPr lang="en-US" sz="2400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FEC97FF-EE5C-41AC-AAEF-B33547A4AF5A}"/>
                </a:ext>
              </a:extLst>
            </p:cNvPr>
            <p:cNvSpPr txBox="1"/>
            <p:nvPr/>
          </p:nvSpPr>
          <p:spPr>
            <a:xfrm>
              <a:off x="533400" y="2209800"/>
              <a:ext cx="609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400" dirty="0"/>
                <a:t>Ф</a:t>
              </a:r>
              <a:endParaRPr lang="en-US" sz="2400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4C921F5-2CC9-4337-BB55-B9E2D1D919B5}"/>
                </a:ext>
              </a:extLst>
            </p:cNvPr>
            <p:cNvSpPr txBox="1"/>
            <p:nvPr/>
          </p:nvSpPr>
          <p:spPr>
            <a:xfrm>
              <a:off x="307410" y="3793863"/>
              <a:ext cx="609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400" dirty="0"/>
                <a:t>Ф</a:t>
              </a:r>
              <a:r>
                <a:rPr lang="fr-CH" sz="2400" baseline="-25000" dirty="0"/>
                <a:t>M</a:t>
              </a:r>
              <a:endParaRPr lang="en-US" sz="2400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B49F0AF-52E6-4C67-8300-03F70872D427}"/>
                </a:ext>
              </a:extLst>
            </p:cNvPr>
            <p:cNvSpPr txBox="1"/>
            <p:nvPr/>
          </p:nvSpPr>
          <p:spPr>
            <a:xfrm>
              <a:off x="193112" y="3200400"/>
              <a:ext cx="721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400" dirty="0"/>
                <a:t>Ф</a:t>
              </a:r>
              <a:r>
                <a:rPr lang="fr-CH" sz="2400" baseline="-25000" dirty="0"/>
                <a:t>Sol</a:t>
              </a:r>
              <a:endParaRPr lang="en-US" sz="2400" dirty="0"/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70A05C1-5E45-4511-9189-472A6D0686E8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3428105"/>
              <a:ext cx="457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3C632C11-2867-4179-B878-1F7F66F99343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3428105"/>
              <a:ext cx="1905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B32FCBB4-D2DE-4FB2-8372-F361D25FBF18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4038600"/>
              <a:ext cx="457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35427233-7F8D-4730-AF0D-E8075DAA51C3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0" y="3428105"/>
              <a:ext cx="149789" cy="61049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E6919069-3844-4ED9-8AFE-8E2510A8B6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5980" y="3428105"/>
              <a:ext cx="157620" cy="61049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EA39E252-DD4A-43BF-BAA5-FE9763E24C4E}"/>
                </a:ext>
              </a:extLst>
            </p:cNvPr>
            <p:cNvSpPr txBox="1"/>
            <p:nvPr/>
          </p:nvSpPr>
          <p:spPr>
            <a:xfrm>
              <a:off x="304802" y="1524000"/>
              <a:ext cx="57557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000" dirty="0"/>
                <a:t>Need an </a:t>
              </a:r>
              <a:r>
                <a:rPr lang="fr-CH" sz="2000" dirty="0" err="1"/>
                <a:t>additionnal</a:t>
              </a:r>
              <a:r>
                <a:rPr lang="fr-CH" sz="2000" dirty="0"/>
                <a:t> </a:t>
              </a:r>
              <a:r>
                <a:rPr lang="fr-CH" sz="2000" dirty="0" err="1"/>
                <a:t>electrode</a:t>
              </a:r>
              <a:endParaRPr lang="en-US" sz="2000" dirty="0"/>
            </a:p>
            <a:p>
              <a:pPr algn="ctr"/>
              <a:r>
                <a:rPr lang="fr-CH" sz="2000" dirty="0"/>
                <a:t> </a:t>
              </a:r>
              <a:endParaRPr lang="en-US" sz="2000" dirty="0"/>
            </a:p>
          </p:txBody>
        </p: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3305F453-4823-4995-A7C9-285D2DACAB83}"/>
                </a:ext>
              </a:extLst>
            </p:cNvPr>
            <p:cNvCxnSpPr>
              <a:cxnSpLocks/>
            </p:cNvCxnSpPr>
            <p:nvPr/>
          </p:nvCxnSpPr>
          <p:spPr>
            <a:xfrm>
              <a:off x="914399" y="4038600"/>
              <a:ext cx="60699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EB26CF0-4757-427A-9545-F722789DDB4F}"/>
                </a:ext>
              </a:extLst>
            </p:cNvPr>
            <p:cNvSpPr/>
            <p:nvPr/>
          </p:nvSpPr>
          <p:spPr>
            <a:xfrm>
              <a:off x="4191000" y="2424942"/>
              <a:ext cx="457200" cy="22097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CH" sz="2400" dirty="0" err="1">
                  <a:solidFill>
                    <a:schemeClr val="tx1"/>
                  </a:solidFill>
                </a:rPr>
                <a:t>Metal</a:t>
              </a:r>
              <a:r>
                <a:rPr lang="fr-CH" sz="2400" dirty="0">
                  <a:solidFill>
                    <a:schemeClr val="tx1"/>
                  </a:solidFill>
                </a:rPr>
                <a:t> M</a:t>
              </a:r>
              <a:r>
                <a:rPr lang="fr-CH" sz="2400" baseline="-25000" dirty="0">
                  <a:solidFill>
                    <a:schemeClr val="tx1"/>
                  </a:solidFill>
                </a:rPr>
                <a:t>2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7F86453-A523-4CD7-BF7A-FD84F55DF329}"/>
                </a:ext>
              </a:extLst>
            </p:cNvPr>
            <p:cNvSpPr txBox="1"/>
            <p:nvPr/>
          </p:nvSpPr>
          <p:spPr>
            <a:xfrm>
              <a:off x="304800" y="4191000"/>
              <a:ext cx="721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400" dirty="0"/>
                <a:t>Ф</a:t>
              </a:r>
              <a:r>
                <a:rPr lang="fr-CH" sz="2400" baseline="-25000" dirty="0"/>
                <a:t>M’</a:t>
              </a:r>
              <a:endParaRPr lang="en-US" sz="2400" dirty="0"/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4D35E600-6C1D-4C78-9CEB-4C294A302FA1}"/>
                </a:ext>
              </a:extLst>
            </p:cNvPr>
            <p:cNvCxnSpPr>
              <a:cxnSpLocks/>
            </p:cNvCxnSpPr>
            <p:nvPr/>
          </p:nvCxnSpPr>
          <p:spPr>
            <a:xfrm>
              <a:off x="914399" y="4410671"/>
              <a:ext cx="3276601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6D3902F7-F03C-4130-BC11-CF8797E82787}"/>
                </a:ext>
              </a:extLst>
            </p:cNvPr>
            <p:cNvCxnSpPr>
              <a:cxnSpLocks/>
            </p:cNvCxnSpPr>
            <p:nvPr/>
          </p:nvCxnSpPr>
          <p:spPr>
            <a:xfrm>
              <a:off x="4196220" y="4415136"/>
              <a:ext cx="457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E83E4BE9-E27F-476D-AC3F-532FB205868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3428105"/>
              <a:ext cx="155009" cy="9870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959753B8-FEFD-430A-BFAA-383AD42EF7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8200" y="3428105"/>
              <a:ext cx="152400" cy="9870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E1EB939A-DF4C-457A-A943-6B5AC1910C94}"/>
                </a:ext>
              </a:extLst>
            </p:cNvPr>
            <p:cNvCxnSpPr>
              <a:cxnSpLocks/>
            </p:cNvCxnSpPr>
            <p:nvPr/>
          </p:nvCxnSpPr>
          <p:spPr>
            <a:xfrm>
              <a:off x="4800600" y="3428105"/>
              <a:ext cx="83819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0D109A36-BC21-4FD6-BE41-69B1863F249C}"/>
                </a:ext>
              </a:extLst>
            </p:cNvPr>
            <p:cNvSpPr/>
            <p:nvPr/>
          </p:nvSpPr>
          <p:spPr>
            <a:xfrm>
              <a:off x="2743199" y="1981200"/>
              <a:ext cx="60959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3200" dirty="0">
                  <a:solidFill>
                    <a:schemeClr val="tx1"/>
                  </a:solidFill>
                </a:rPr>
                <a:t>V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Connecteur : en angle 39">
              <a:extLst>
                <a:ext uri="{FF2B5EF4-FFF2-40B4-BE49-F238E27FC236}">
                  <a16:creationId xmlns:a16="http://schemas.microsoft.com/office/drawing/2014/main" id="{A9E52E65-FA31-4B11-871C-592F703572B7}"/>
                </a:ext>
              </a:extLst>
            </p:cNvPr>
            <p:cNvCxnSpPr>
              <a:stCxn id="37" idx="2"/>
              <a:endCxn id="4" idx="0"/>
            </p:cNvCxnSpPr>
            <p:nvPr/>
          </p:nvCxnSpPr>
          <p:spPr>
            <a:xfrm rot="10800000" flipV="1">
              <a:off x="1752601" y="2286001"/>
              <a:ext cx="990599" cy="152398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 : en angle 40">
              <a:extLst>
                <a:ext uri="{FF2B5EF4-FFF2-40B4-BE49-F238E27FC236}">
                  <a16:creationId xmlns:a16="http://schemas.microsoft.com/office/drawing/2014/main" id="{02D2972B-78DA-4DDC-9EC8-71081D03E3D7}"/>
                </a:ext>
              </a:extLst>
            </p:cNvPr>
            <p:cNvCxnSpPr>
              <a:cxnSpLocks/>
              <a:stCxn id="37" idx="6"/>
              <a:endCxn id="20" idx="0"/>
            </p:cNvCxnSpPr>
            <p:nvPr/>
          </p:nvCxnSpPr>
          <p:spPr>
            <a:xfrm>
              <a:off x="3352798" y="2286001"/>
              <a:ext cx="1066802" cy="138941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963BF97-EAF9-40A3-9959-A0CF0DD74D44}"/>
                  </a:ext>
                </a:extLst>
              </p:cNvPr>
              <p:cNvSpPr txBox="1"/>
              <p:nvPr/>
            </p:nvSpPr>
            <p:spPr>
              <a:xfrm>
                <a:off x="1421931" y="5040670"/>
                <a:ext cx="6300138" cy="1594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ΔΕ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nary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sSup>
                            <m:sSup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bSup>
                        <m:sSubSupPr>
                          <m:ctrlP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</m:oMath>
                  </m:oMathPara>
                </a14:m>
                <a:endParaRPr lang="fr-CH" dirty="0">
                  <a:ea typeface="Cambria Math" panose="02040503050406030204" pitchFamily="18" charset="0"/>
                </a:endParaRPr>
              </a:p>
              <a:p>
                <a:pPr algn="ctr"/>
                <a:endParaRPr lang="fr-CH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ΔΕ</m:t>
                    </m:r>
                  </m:oMath>
                </a14:m>
                <a:r>
                  <a:rPr lang="fr-CH" dirty="0">
                    <a:ea typeface="Cambria Math" panose="02040503050406030204" pitchFamily="18" charset="0"/>
                  </a:rPr>
                  <a:t> </a:t>
                </a:r>
                <a:r>
                  <a:rPr lang="fr-CH" dirty="0" err="1">
                    <a:ea typeface="Cambria Math" panose="02040503050406030204" pitchFamily="18" charset="0"/>
                  </a:rPr>
                  <a:t>is</a:t>
                </a:r>
                <a:r>
                  <a:rPr lang="fr-CH" dirty="0">
                    <a:ea typeface="Cambria Math" panose="02040503050406030204" pitchFamily="18" charset="0"/>
                  </a:rPr>
                  <a:t> the </a:t>
                </a:r>
                <a:r>
                  <a:rPr lang="fr-CH" dirty="0" err="1">
                    <a:ea typeface="Cambria Math" panose="02040503050406030204" pitchFamily="18" charset="0"/>
                  </a:rPr>
                  <a:t>difference</a:t>
                </a:r>
                <a:r>
                  <a:rPr lang="fr-CH" dirty="0">
                    <a:ea typeface="Cambria Math" panose="02040503050406030204" pitchFamily="18" charset="0"/>
                  </a:rPr>
                  <a:t> of Nernst </a:t>
                </a:r>
                <a:r>
                  <a:rPr lang="fr-CH" dirty="0" err="1">
                    <a:ea typeface="Cambria Math" panose="02040503050406030204" pitchFamily="18" charset="0"/>
                  </a:rPr>
                  <a:t>potentials</a:t>
                </a:r>
                <a:endParaRPr lang="fr-CH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963BF97-EAF9-40A3-9959-A0CF0DD74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931" y="5040670"/>
                <a:ext cx="6300138" cy="1594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Espace réservé du numéro de diapositive 11">
            <a:extLst>
              <a:ext uri="{FF2B5EF4-FFF2-40B4-BE49-F238E27FC236}">
                <a16:creationId xmlns:a16="http://schemas.microsoft.com/office/drawing/2014/main" id="{97C9A458-1E98-4429-BEFD-20DB5338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94734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4402" y="213757"/>
            <a:ext cx="73151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IV) Electrode </a:t>
            </a:r>
            <a:r>
              <a:rPr lang="fr-CH" spc="-5" dirty="0" err="1"/>
              <a:t>potential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Electrode, solution, and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cell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potential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91808202-E3EE-4E83-AFB8-F94677E96D57}"/>
              </a:ext>
            </a:extLst>
          </p:cNvPr>
          <p:cNvGrpSpPr/>
          <p:nvPr/>
        </p:nvGrpSpPr>
        <p:grpSpPr>
          <a:xfrm>
            <a:off x="1638301" y="1524000"/>
            <a:ext cx="5867399" cy="3352800"/>
            <a:chOff x="193112" y="1524000"/>
            <a:chExt cx="5867399" cy="33528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2BC0403-A4A5-4663-B961-F39EECB3C64E}"/>
                </a:ext>
              </a:extLst>
            </p:cNvPr>
            <p:cNvSpPr/>
            <p:nvPr/>
          </p:nvSpPr>
          <p:spPr>
            <a:xfrm>
              <a:off x="914402" y="3048000"/>
              <a:ext cx="4724398" cy="1828800"/>
            </a:xfrm>
            <a:prstGeom prst="rect">
              <a:avLst/>
            </a:prstGeom>
            <a:pattFill prst="pct30">
              <a:fgClr>
                <a:srgbClr val="00B0F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9AD8B2-C984-44AC-AF4D-0384983AE839}"/>
                </a:ext>
              </a:extLst>
            </p:cNvPr>
            <p:cNvSpPr/>
            <p:nvPr/>
          </p:nvSpPr>
          <p:spPr>
            <a:xfrm>
              <a:off x="1524000" y="2438399"/>
              <a:ext cx="457200" cy="22097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CH" sz="2400" dirty="0" err="1">
                  <a:solidFill>
                    <a:schemeClr val="tx1"/>
                  </a:solidFill>
                </a:rPr>
                <a:t>Metal</a:t>
              </a:r>
              <a:r>
                <a:rPr lang="fr-CH" sz="2400" dirty="0">
                  <a:solidFill>
                    <a:schemeClr val="tx1"/>
                  </a:solidFill>
                </a:rPr>
                <a:t> M</a:t>
              </a:r>
              <a:r>
                <a:rPr lang="fr-CH" sz="2400" baseline="-25000" dirty="0">
                  <a:solidFill>
                    <a:schemeClr val="tx1"/>
                  </a:solidFill>
                </a:rPr>
                <a:t>1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8C11ADB4-61C5-41E6-B944-A05D592C2F69}"/>
                </a:ext>
              </a:extLst>
            </p:cNvPr>
            <p:cNvCxnSpPr/>
            <p:nvPr/>
          </p:nvCxnSpPr>
          <p:spPr>
            <a:xfrm flipV="1">
              <a:off x="914400" y="2424942"/>
              <a:ext cx="0" cy="23756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D5CEF2C-AAEE-4CC4-BEC1-D83340C68FBA}"/>
                </a:ext>
              </a:extLst>
            </p:cNvPr>
            <p:cNvSpPr txBox="1"/>
            <p:nvPr/>
          </p:nvSpPr>
          <p:spPr>
            <a:xfrm>
              <a:off x="914399" y="4415135"/>
              <a:ext cx="4724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400" dirty="0"/>
                <a:t>Solution</a:t>
              </a:r>
              <a:endParaRPr lang="en-US" sz="2400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FEC97FF-EE5C-41AC-AAEF-B33547A4AF5A}"/>
                </a:ext>
              </a:extLst>
            </p:cNvPr>
            <p:cNvSpPr txBox="1"/>
            <p:nvPr/>
          </p:nvSpPr>
          <p:spPr>
            <a:xfrm>
              <a:off x="533400" y="2209800"/>
              <a:ext cx="609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400" dirty="0"/>
                <a:t>Ф</a:t>
              </a:r>
              <a:endParaRPr lang="en-US" sz="2400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4C921F5-2CC9-4337-BB55-B9E2D1D919B5}"/>
                </a:ext>
              </a:extLst>
            </p:cNvPr>
            <p:cNvSpPr txBox="1"/>
            <p:nvPr/>
          </p:nvSpPr>
          <p:spPr>
            <a:xfrm>
              <a:off x="307410" y="3793863"/>
              <a:ext cx="609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400" dirty="0"/>
                <a:t>Ф</a:t>
              </a:r>
              <a:r>
                <a:rPr lang="fr-CH" sz="2400" baseline="-25000" dirty="0"/>
                <a:t>M</a:t>
              </a:r>
              <a:endParaRPr lang="en-US" sz="2400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B49F0AF-52E6-4C67-8300-03F70872D427}"/>
                </a:ext>
              </a:extLst>
            </p:cNvPr>
            <p:cNvSpPr txBox="1"/>
            <p:nvPr/>
          </p:nvSpPr>
          <p:spPr>
            <a:xfrm>
              <a:off x="193112" y="3200400"/>
              <a:ext cx="721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400" dirty="0"/>
                <a:t>Ф</a:t>
              </a:r>
              <a:r>
                <a:rPr lang="fr-CH" sz="2400" baseline="-25000" dirty="0"/>
                <a:t>Sol</a:t>
              </a:r>
              <a:endParaRPr lang="en-US" sz="2400" dirty="0"/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70A05C1-5E45-4511-9189-472A6D0686E8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3428105"/>
              <a:ext cx="457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3C632C11-2867-4179-B878-1F7F66F99343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3428105"/>
              <a:ext cx="1905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B32FCBB4-D2DE-4FB2-8372-F361D25FBF18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4038600"/>
              <a:ext cx="457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35427233-7F8D-4730-AF0D-E8075DAA51C3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0" y="3428105"/>
              <a:ext cx="149789" cy="61049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E6919069-3844-4ED9-8AFE-8E2510A8B6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5980" y="3428105"/>
              <a:ext cx="157620" cy="61049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EA39E252-DD4A-43BF-BAA5-FE9763E24C4E}"/>
                </a:ext>
              </a:extLst>
            </p:cNvPr>
            <p:cNvSpPr txBox="1"/>
            <p:nvPr/>
          </p:nvSpPr>
          <p:spPr>
            <a:xfrm>
              <a:off x="304802" y="1524000"/>
              <a:ext cx="57557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000" dirty="0"/>
                <a:t>Need an </a:t>
              </a:r>
              <a:r>
                <a:rPr lang="fr-CH" sz="2000" dirty="0" err="1"/>
                <a:t>additionnal</a:t>
              </a:r>
              <a:r>
                <a:rPr lang="fr-CH" sz="2000" dirty="0"/>
                <a:t> </a:t>
              </a:r>
              <a:r>
                <a:rPr lang="fr-CH" sz="2000" dirty="0" err="1"/>
                <a:t>electrode</a:t>
              </a:r>
              <a:endParaRPr lang="en-US" sz="2000" dirty="0"/>
            </a:p>
            <a:p>
              <a:pPr algn="ctr"/>
              <a:r>
                <a:rPr lang="fr-CH" sz="2000" dirty="0"/>
                <a:t> </a:t>
              </a:r>
              <a:endParaRPr lang="en-US" sz="2000" dirty="0"/>
            </a:p>
          </p:txBody>
        </p: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3305F453-4823-4995-A7C9-285D2DACAB83}"/>
                </a:ext>
              </a:extLst>
            </p:cNvPr>
            <p:cNvCxnSpPr>
              <a:cxnSpLocks/>
            </p:cNvCxnSpPr>
            <p:nvPr/>
          </p:nvCxnSpPr>
          <p:spPr>
            <a:xfrm>
              <a:off x="914399" y="4038600"/>
              <a:ext cx="60699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EB26CF0-4757-427A-9545-F722789DDB4F}"/>
                </a:ext>
              </a:extLst>
            </p:cNvPr>
            <p:cNvSpPr/>
            <p:nvPr/>
          </p:nvSpPr>
          <p:spPr>
            <a:xfrm>
              <a:off x="4191000" y="2424942"/>
              <a:ext cx="457200" cy="22097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CH" sz="2400" dirty="0" err="1">
                  <a:solidFill>
                    <a:schemeClr val="tx1"/>
                  </a:solidFill>
                </a:rPr>
                <a:t>Metal</a:t>
              </a:r>
              <a:r>
                <a:rPr lang="fr-CH" sz="2400" dirty="0">
                  <a:solidFill>
                    <a:schemeClr val="tx1"/>
                  </a:solidFill>
                </a:rPr>
                <a:t> M</a:t>
              </a:r>
              <a:r>
                <a:rPr lang="fr-CH" sz="2400" baseline="-25000" dirty="0">
                  <a:solidFill>
                    <a:schemeClr val="tx1"/>
                  </a:solidFill>
                </a:rPr>
                <a:t>2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7F86453-A523-4CD7-BF7A-FD84F55DF329}"/>
                </a:ext>
              </a:extLst>
            </p:cNvPr>
            <p:cNvSpPr txBox="1"/>
            <p:nvPr/>
          </p:nvSpPr>
          <p:spPr>
            <a:xfrm>
              <a:off x="304800" y="4191000"/>
              <a:ext cx="721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400" dirty="0"/>
                <a:t>Ф</a:t>
              </a:r>
              <a:r>
                <a:rPr lang="fr-CH" sz="2400" baseline="-25000" dirty="0"/>
                <a:t>M’</a:t>
              </a:r>
              <a:endParaRPr lang="en-US" sz="2400" dirty="0"/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4D35E600-6C1D-4C78-9CEB-4C294A302FA1}"/>
                </a:ext>
              </a:extLst>
            </p:cNvPr>
            <p:cNvCxnSpPr>
              <a:cxnSpLocks/>
            </p:cNvCxnSpPr>
            <p:nvPr/>
          </p:nvCxnSpPr>
          <p:spPr>
            <a:xfrm>
              <a:off x="914399" y="4410671"/>
              <a:ext cx="3276601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6D3902F7-F03C-4130-BC11-CF8797E82787}"/>
                </a:ext>
              </a:extLst>
            </p:cNvPr>
            <p:cNvCxnSpPr>
              <a:cxnSpLocks/>
            </p:cNvCxnSpPr>
            <p:nvPr/>
          </p:nvCxnSpPr>
          <p:spPr>
            <a:xfrm>
              <a:off x="4196220" y="4415136"/>
              <a:ext cx="457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E83E4BE9-E27F-476D-AC3F-532FB205868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3428105"/>
              <a:ext cx="155009" cy="9870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959753B8-FEFD-430A-BFAA-383AD42EF7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8200" y="3428105"/>
              <a:ext cx="152400" cy="9870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E1EB939A-DF4C-457A-A943-6B5AC1910C94}"/>
                </a:ext>
              </a:extLst>
            </p:cNvPr>
            <p:cNvCxnSpPr>
              <a:cxnSpLocks/>
            </p:cNvCxnSpPr>
            <p:nvPr/>
          </p:nvCxnSpPr>
          <p:spPr>
            <a:xfrm>
              <a:off x="4800600" y="3428105"/>
              <a:ext cx="83819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0D109A36-BC21-4FD6-BE41-69B1863F249C}"/>
                </a:ext>
              </a:extLst>
            </p:cNvPr>
            <p:cNvSpPr/>
            <p:nvPr/>
          </p:nvSpPr>
          <p:spPr>
            <a:xfrm>
              <a:off x="2743199" y="1981200"/>
              <a:ext cx="60959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3200" dirty="0">
                  <a:solidFill>
                    <a:schemeClr val="tx1"/>
                  </a:solidFill>
                </a:rPr>
                <a:t>V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Connecteur : en angle 39">
              <a:extLst>
                <a:ext uri="{FF2B5EF4-FFF2-40B4-BE49-F238E27FC236}">
                  <a16:creationId xmlns:a16="http://schemas.microsoft.com/office/drawing/2014/main" id="{A9E52E65-FA31-4B11-871C-592F703572B7}"/>
                </a:ext>
              </a:extLst>
            </p:cNvPr>
            <p:cNvCxnSpPr>
              <a:stCxn id="37" idx="2"/>
              <a:endCxn id="4" idx="0"/>
            </p:cNvCxnSpPr>
            <p:nvPr/>
          </p:nvCxnSpPr>
          <p:spPr>
            <a:xfrm rot="10800000" flipV="1">
              <a:off x="1752601" y="2286001"/>
              <a:ext cx="990599" cy="152398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 : en angle 40">
              <a:extLst>
                <a:ext uri="{FF2B5EF4-FFF2-40B4-BE49-F238E27FC236}">
                  <a16:creationId xmlns:a16="http://schemas.microsoft.com/office/drawing/2014/main" id="{02D2972B-78DA-4DDC-9EC8-71081D03E3D7}"/>
                </a:ext>
              </a:extLst>
            </p:cNvPr>
            <p:cNvCxnSpPr>
              <a:cxnSpLocks/>
              <a:stCxn id="37" idx="6"/>
              <a:endCxn id="20" idx="0"/>
            </p:cNvCxnSpPr>
            <p:nvPr/>
          </p:nvCxnSpPr>
          <p:spPr>
            <a:xfrm>
              <a:off x="3352798" y="2286001"/>
              <a:ext cx="1066802" cy="138941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Espace réservé du numéro de diapositive 11">
            <a:extLst>
              <a:ext uri="{FF2B5EF4-FFF2-40B4-BE49-F238E27FC236}">
                <a16:creationId xmlns:a16="http://schemas.microsoft.com/office/drawing/2014/main" id="{97C9A458-1E98-4429-BEFD-20DB5338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16</a:t>
            </a:fld>
            <a:endParaRPr lang="en-US" sz="1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98DA07-217F-4909-81F5-A89E19565571}"/>
              </a:ext>
            </a:extLst>
          </p:cNvPr>
          <p:cNvGrpSpPr/>
          <p:nvPr/>
        </p:nvGrpSpPr>
        <p:grpSpPr>
          <a:xfrm>
            <a:off x="542644" y="4912413"/>
            <a:ext cx="8058713" cy="1119723"/>
            <a:chOff x="1001431" y="4912413"/>
            <a:chExt cx="8058713" cy="11197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2">
                  <a:extLst>
                    <a:ext uri="{FF2B5EF4-FFF2-40B4-BE49-F238E27FC236}">
                      <a16:creationId xmlns:a16="http://schemas.microsoft.com/office/drawing/2014/main" id="{AAD9448D-940F-4E42-9D7C-E276DD2DD5CC}"/>
                    </a:ext>
                  </a:extLst>
                </p:cNvPr>
                <p:cNvSpPr txBox="1"/>
                <p:nvPr/>
              </p:nvSpPr>
              <p:spPr>
                <a:xfrm>
                  <a:off x="1001431" y="4912732"/>
                  <a:ext cx="2656169" cy="412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fr-CH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C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a14:m>
                  <a:r>
                    <a:rPr lang="en-US" dirty="0"/>
                    <a:t>)</a:t>
                  </a:r>
                </a:p>
              </p:txBody>
            </p:sp>
          </mc:Choice>
          <mc:Fallback xmlns="">
            <p:sp>
              <p:nvSpPr>
                <p:cNvPr id="32" name="ZoneTexte 2">
                  <a:extLst>
                    <a:ext uri="{FF2B5EF4-FFF2-40B4-BE49-F238E27FC236}">
                      <a16:creationId xmlns:a16="http://schemas.microsoft.com/office/drawing/2014/main" id="{AAD9448D-940F-4E42-9D7C-E276DD2DD5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431" y="4912732"/>
                  <a:ext cx="2656169" cy="412742"/>
                </a:xfrm>
                <a:prstGeom prst="rect">
                  <a:avLst/>
                </a:prstGeom>
                <a:blipFill>
                  <a:blip r:embed="rId3"/>
                  <a:stretch>
                    <a:fillRect b="-2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482F76B-9637-4A91-BA12-4B6A9CDAEF29}"/>
                    </a:ext>
                  </a:extLst>
                </p:cNvPr>
                <p:cNvSpPr txBox="1"/>
                <p:nvPr/>
              </p:nvSpPr>
              <p:spPr>
                <a:xfrm>
                  <a:off x="6485219" y="4912413"/>
                  <a:ext cx="2574925" cy="41306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fr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⇌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fr-CH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482F76B-9637-4A91-BA12-4B6A9CDAEF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5219" y="4912413"/>
                  <a:ext cx="2574925" cy="413061"/>
                </a:xfrm>
                <a:prstGeom prst="rect">
                  <a:avLst/>
                </a:prstGeom>
                <a:blipFill>
                  <a:blip r:embed="rId4"/>
                  <a:stretch>
                    <a:fillRect r="-711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ZoneTexte 4">
                  <a:extLst>
                    <a:ext uri="{FF2B5EF4-FFF2-40B4-BE49-F238E27FC236}">
                      <a16:creationId xmlns:a16="http://schemas.microsoft.com/office/drawing/2014/main" id="{30EA922E-F1B8-47A5-9FA5-3AB1D99EC2C7}"/>
                    </a:ext>
                  </a:extLst>
                </p:cNvPr>
                <p:cNvSpPr txBox="1"/>
                <p:nvPr/>
              </p:nvSpPr>
              <p:spPr>
                <a:xfrm>
                  <a:off x="1001431" y="5374071"/>
                  <a:ext cx="3646769" cy="656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i="1">
                      <a:latin typeface="Cambria Math" panose="02040503050406030204" pitchFamily="18" charset="0"/>
                      <a:ea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H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CH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fr-CH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p>
                        </m:sSubSup>
                        <m:r>
                          <a:rPr lang="fr-CH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H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CH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fr-CH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fr-CH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CH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CH">
                                <a:latin typeface="Cambria Math" panose="02040503050406030204" pitchFamily="18" charset="0"/>
                              </a:rPr>
                              <m:t>𝐹</m:t>
                            </m:r>
                          </m:den>
                        </m:f>
                        <m:r>
                          <a:rPr lang="fr-CH">
                            <a:latin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H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fr-CH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fr-CH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CH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ZoneTexte 4">
                  <a:extLst>
                    <a:ext uri="{FF2B5EF4-FFF2-40B4-BE49-F238E27FC236}">
                      <a16:creationId xmlns:a16="http://schemas.microsoft.com/office/drawing/2014/main" id="{30EA922E-F1B8-47A5-9FA5-3AB1D99EC2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431" y="5374071"/>
                  <a:ext cx="3646769" cy="65620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3A952FC-A897-43C7-9D22-E1627A27C059}"/>
                    </a:ext>
                  </a:extLst>
                </p:cNvPr>
                <p:cNvSpPr txBox="1"/>
                <p:nvPr/>
              </p:nvSpPr>
              <p:spPr>
                <a:xfrm>
                  <a:off x="4475444" y="5374071"/>
                  <a:ext cx="4584700" cy="6580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r">
                    <a:defRPr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H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CH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CH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p>
                        </m:sSubSup>
                        <m:r>
                          <a:rPr lang="fr-CH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H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CH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CH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fr-CH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CH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CH">
                                <a:latin typeface="Cambria Math" panose="02040503050406030204" pitchFamily="18" charset="0"/>
                              </a:rPr>
                              <m:t>𝐹</m:t>
                            </m:r>
                          </m:den>
                        </m:f>
                        <m:r>
                          <a:rPr lang="fr-CH">
                            <a:latin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H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fr-CH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fr-CH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CH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3A952FC-A897-43C7-9D22-E1627A27C0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444" y="5374071"/>
                  <a:ext cx="4584700" cy="6580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34">
                <a:extLst>
                  <a:ext uri="{FF2B5EF4-FFF2-40B4-BE49-F238E27FC236}">
                    <a16:creationId xmlns:a16="http://schemas.microsoft.com/office/drawing/2014/main" id="{FD2F3AB8-6CD8-4A3E-892E-C71C5283DDD3}"/>
                  </a:ext>
                </a:extLst>
              </p:cNvPr>
              <p:cNvSpPr txBox="1"/>
              <p:nvPr/>
            </p:nvSpPr>
            <p:spPr>
              <a:xfrm>
                <a:off x="2303400" y="6096000"/>
                <a:ext cx="4537200" cy="65620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ΔΕ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fr-CH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fr-CH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ZoneTexte 34">
                <a:extLst>
                  <a:ext uri="{FF2B5EF4-FFF2-40B4-BE49-F238E27FC236}">
                    <a16:creationId xmlns:a16="http://schemas.microsoft.com/office/drawing/2014/main" id="{FD2F3AB8-6CD8-4A3E-892E-C71C5283D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400" y="6096000"/>
                <a:ext cx="4537200" cy="6562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846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Overview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0293EC07-594A-400E-AA02-FE2553925224}"/>
                  </a:ext>
                </a:extLst>
              </p:cNvPr>
              <p:cNvSpPr txBox="1"/>
              <p:nvPr/>
            </p:nvSpPr>
            <p:spPr>
              <a:xfrm>
                <a:off x="-76200" y="4876800"/>
                <a:ext cx="9296400" cy="1254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2000" dirty="0"/>
                  <a:t>Let us use an </a:t>
                </a:r>
                <a:r>
                  <a:rPr lang="fr-CH" sz="2000" dirty="0" err="1"/>
                  <a:t>electrolyte</a:t>
                </a:r>
                <a:r>
                  <a:rPr lang="fr-CH" sz="2000" dirty="0"/>
                  <a:t> </a:t>
                </a:r>
                <a:r>
                  <a:rPr lang="fr-CH" sz="2000" dirty="0" err="1"/>
                  <a:t>that</a:t>
                </a:r>
                <a:r>
                  <a:rPr lang="fr-CH" sz="2000" dirty="0"/>
                  <a:t> </a:t>
                </a:r>
                <a:r>
                  <a:rPr lang="fr-CH" sz="2000" dirty="0" err="1"/>
                  <a:t>contains</a:t>
                </a:r>
                <a:r>
                  <a:rPr lang="fr-CH" sz="2000" dirty="0"/>
                  <a:t> </a:t>
                </a:r>
                <a:r>
                  <a:rPr lang="fr-CH" sz="2000" dirty="0" err="1"/>
                  <a:t>solvated</a:t>
                </a:r>
                <a:r>
                  <a:rPr lang="fr-CH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CH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fr-CH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sz="2000" dirty="0"/>
                  <a:t>cations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fr-CH" sz="2000" dirty="0"/>
                  <a:t>And let us </a:t>
                </a:r>
                <a:r>
                  <a:rPr lang="fr-CH" sz="2000" dirty="0" err="1"/>
                  <a:t>apply</a:t>
                </a:r>
                <a:r>
                  <a:rPr lang="fr-CH" sz="2000" dirty="0"/>
                  <a:t>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fr-CH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CH" sz="2000" dirty="0"/>
                  <a:t> &gt;</a:t>
                </a:r>
                <a:r>
                  <a:rPr lang="fr-CH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fr-CH" sz="2000" dirty="0"/>
                  <a:t> </a:t>
                </a:r>
                <a14:m>
                  <m:oMath xmlns:m="http://schemas.openxmlformats.org/officeDocument/2006/math">
                    <m:r>
                      <a:rPr lang="fr-CH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𝑒𝑞</m:t>
                        </m:r>
                      </m:sup>
                    </m:sSubSup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sSub>
                      <m:sSubPr>
                        <m:ctrlPr>
                          <a:rPr lang="fr-FR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fr-FR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𝑒𝑞</m:t>
                        </m:r>
                      </m:sup>
                    </m:sSubSup>
                  </m:oMath>
                </a14:m>
                <a:endParaRPr lang="en-US" sz="1600" dirty="0"/>
              </a:p>
              <a:p>
                <a:pPr algn="ctr">
                  <a:spcBef>
                    <a:spcPts val="600"/>
                  </a:spcBef>
                </a:pPr>
                <a:r>
                  <a:rPr lang="en-US" sz="2000" dirty="0"/>
                  <a:t>Overpotential: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fr-FR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CH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CH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fr-CH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𝑒𝑞</m:t>
                        </m:r>
                      </m:sup>
                    </m:sSubSup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fr-CH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fr-CH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fr-CH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 </m:t>
                    </m:r>
                    <m:r>
                      <a:rPr lang="fr-CH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fr-CH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CH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𝑒𝑙𝑒𝑐𝑡𝑟𝑖𝑐𝑎𝑙</m:t>
                        </m:r>
                        <m:r>
                          <a:rPr lang="fr-CH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CH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0293EC07-594A-400E-AA02-FE2553925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4876800"/>
                <a:ext cx="9296400" cy="1254382"/>
              </a:xfrm>
              <a:prstGeom prst="rect">
                <a:avLst/>
              </a:prstGeom>
              <a:blipFill>
                <a:blip r:embed="rId3"/>
                <a:stretch>
                  <a:fillRect b="-6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space réservé du numéro de diapositive 11">
            <a:extLst>
              <a:ext uri="{FF2B5EF4-FFF2-40B4-BE49-F238E27FC236}">
                <a16:creationId xmlns:a16="http://schemas.microsoft.com/office/drawing/2014/main" id="{D02610D1-394B-428F-90AB-64FA074B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17</a:t>
            </a:fld>
            <a:endParaRPr lang="en-US" sz="1400" dirty="0"/>
          </a:p>
        </p:txBody>
      </p:sp>
      <p:grpSp>
        <p:nvGrpSpPr>
          <p:cNvPr id="15" name="Groupe 44">
            <a:extLst>
              <a:ext uri="{FF2B5EF4-FFF2-40B4-BE49-F238E27FC236}">
                <a16:creationId xmlns:a16="http://schemas.microsoft.com/office/drawing/2014/main" id="{69A3EF6D-DF4E-4837-A292-B08ED32A6709}"/>
              </a:ext>
            </a:extLst>
          </p:cNvPr>
          <p:cNvGrpSpPr/>
          <p:nvPr/>
        </p:nvGrpSpPr>
        <p:grpSpPr>
          <a:xfrm>
            <a:off x="1638301" y="1524000"/>
            <a:ext cx="5867399" cy="3352800"/>
            <a:chOff x="193112" y="1524000"/>
            <a:chExt cx="5867399" cy="33528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716E77-85D9-486B-9A7C-CAA2DE925F07}"/>
                </a:ext>
              </a:extLst>
            </p:cNvPr>
            <p:cNvSpPr/>
            <p:nvPr/>
          </p:nvSpPr>
          <p:spPr>
            <a:xfrm>
              <a:off x="914402" y="3048000"/>
              <a:ext cx="4724398" cy="1828800"/>
            </a:xfrm>
            <a:prstGeom prst="rect">
              <a:avLst/>
            </a:prstGeom>
            <a:pattFill prst="pct30">
              <a:fgClr>
                <a:srgbClr val="00B0F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F8ED29-35DC-440B-BAD4-DB327C10D8BD}"/>
                </a:ext>
              </a:extLst>
            </p:cNvPr>
            <p:cNvSpPr/>
            <p:nvPr/>
          </p:nvSpPr>
          <p:spPr>
            <a:xfrm>
              <a:off x="1524000" y="2438399"/>
              <a:ext cx="457200" cy="22097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CH" sz="2400" dirty="0" err="1">
                  <a:solidFill>
                    <a:schemeClr val="tx1"/>
                  </a:solidFill>
                </a:rPr>
                <a:t>Metal</a:t>
              </a:r>
              <a:r>
                <a:rPr lang="fr-CH" sz="2400" dirty="0">
                  <a:solidFill>
                    <a:schemeClr val="tx1"/>
                  </a:solidFill>
                </a:rPr>
                <a:t> M</a:t>
              </a:r>
              <a:r>
                <a:rPr lang="fr-CH" sz="2400" baseline="-25000" dirty="0">
                  <a:solidFill>
                    <a:schemeClr val="tx1"/>
                  </a:solidFill>
                </a:rPr>
                <a:t>1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Connecteur droit avec flèche 5">
              <a:extLst>
                <a:ext uri="{FF2B5EF4-FFF2-40B4-BE49-F238E27FC236}">
                  <a16:creationId xmlns:a16="http://schemas.microsoft.com/office/drawing/2014/main" id="{019B2ECF-C05E-4087-8337-8756E5F63D60}"/>
                </a:ext>
              </a:extLst>
            </p:cNvPr>
            <p:cNvCxnSpPr/>
            <p:nvPr/>
          </p:nvCxnSpPr>
          <p:spPr>
            <a:xfrm flipV="1">
              <a:off x="914400" y="2424942"/>
              <a:ext cx="0" cy="23756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7">
              <a:extLst>
                <a:ext uri="{FF2B5EF4-FFF2-40B4-BE49-F238E27FC236}">
                  <a16:creationId xmlns:a16="http://schemas.microsoft.com/office/drawing/2014/main" id="{DE417198-228B-4983-927B-A5E89F0FF776}"/>
                </a:ext>
              </a:extLst>
            </p:cNvPr>
            <p:cNvSpPr txBox="1"/>
            <p:nvPr/>
          </p:nvSpPr>
          <p:spPr>
            <a:xfrm>
              <a:off x="914399" y="4415135"/>
              <a:ext cx="4724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400" dirty="0"/>
                <a:t>Solution</a:t>
              </a:r>
              <a:endParaRPr lang="en-US" sz="2400" dirty="0"/>
            </a:p>
          </p:txBody>
        </p:sp>
        <p:sp>
          <p:nvSpPr>
            <p:cNvPr id="20" name="ZoneTexte 8">
              <a:extLst>
                <a:ext uri="{FF2B5EF4-FFF2-40B4-BE49-F238E27FC236}">
                  <a16:creationId xmlns:a16="http://schemas.microsoft.com/office/drawing/2014/main" id="{2CEC6857-D2C2-4DBF-B24F-087673CA2ED9}"/>
                </a:ext>
              </a:extLst>
            </p:cNvPr>
            <p:cNvSpPr txBox="1"/>
            <p:nvPr/>
          </p:nvSpPr>
          <p:spPr>
            <a:xfrm>
              <a:off x="533400" y="2209800"/>
              <a:ext cx="609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400" dirty="0"/>
                <a:t>Ф</a:t>
              </a:r>
              <a:endParaRPr lang="en-US" sz="2400" dirty="0"/>
            </a:p>
          </p:txBody>
        </p:sp>
        <p:sp>
          <p:nvSpPr>
            <p:cNvPr id="21" name="ZoneTexte 17">
              <a:extLst>
                <a:ext uri="{FF2B5EF4-FFF2-40B4-BE49-F238E27FC236}">
                  <a16:creationId xmlns:a16="http://schemas.microsoft.com/office/drawing/2014/main" id="{1584E593-1A62-4AC3-82E9-9199DBAFE251}"/>
                </a:ext>
              </a:extLst>
            </p:cNvPr>
            <p:cNvSpPr txBox="1"/>
            <p:nvPr/>
          </p:nvSpPr>
          <p:spPr>
            <a:xfrm>
              <a:off x="307410" y="3793863"/>
              <a:ext cx="609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400" dirty="0"/>
                <a:t>Ф</a:t>
              </a:r>
              <a:r>
                <a:rPr lang="fr-CH" sz="2400" baseline="-25000" dirty="0"/>
                <a:t>M</a:t>
              </a:r>
              <a:endParaRPr lang="en-US" sz="2400" dirty="0"/>
            </a:p>
          </p:txBody>
        </p:sp>
        <p:sp>
          <p:nvSpPr>
            <p:cNvPr id="22" name="ZoneTexte 18">
              <a:extLst>
                <a:ext uri="{FF2B5EF4-FFF2-40B4-BE49-F238E27FC236}">
                  <a16:creationId xmlns:a16="http://schemas.microsoft.com/office/drawing/2014/main" id="{1F7AA492-DFD0-44D2-819A-C8C5FD02F468}"/>
                </a:ext>
              </a:extLst>
            </p:cNvPr>
            <p:cNvSpPr txBox="1"/>
            <p:nvPr/>
          </p:nvSpPr>
          <p:spPr>
            <a:xfrm>
              <a:off x="193112" y="3200400"/>
              <a:ext cx="721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400" dirty="0"/>
                <a:t>Ф</a:t>
              </a:r>
              <a:r>
                <a:rPr lang="fr-CH" sz="2400" baseline="-25000" dirty="0"/>
                <a:t>Sol</a:t>
              </a:r>
              <a:endParaRPr lang="en-US" sz="2400" dirty="0"/>
            </a:p>
          </p:txBody>
        </p:sp>
        <p:cxnSp>
          <p:nvCxnSpPr>
            <p:cNvPr id="23" name="Connecteur droit 13">
              <a:extLst>
                <a:ext uri="{FF2B5EF4-FFF2-40B4-BE49-F238E27FC236}">
                  <a16:creationId xmlns:a16="http://schemas.microsoft.com/office/drawing/2014/main" id="{97FEBD31-4837-4F7B-9FDC-AF39FACBF21A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3428105"/>
              <a:ext cx="457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29AA027E-353F-4CC4-84C9-98499AABF2C6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3428105"/>
              <a:ext cx="1905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5">
              <a:extLst>
                <a:ext uri="{FF2B5EF4-FFF2-40B4-BE49-F238E27FC236}">
                  <a16:creationId xmlns:a16="http://schemas.microsoft.com/office/drawing/2014/main" id="{5B1D6270-A9AD-48FA-9FBE-B373CE443DD7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4038600"/>
              <a:ext cx="457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6">
              <a:extLst>
                <a:ext uri="{FF2B5EF4-FFF2-40B4-BE49-F238E27FC236}">
                  <a16:creationId xmlns:a16="http://schemas.microsoft.com/office/drawing/2014/main" id="{B26C0A81-ADFE-4D51-847A-6BB8623DBA8C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0" y="3428105"/>
              <a:ext cx="149789" cy="61049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9">
              <a:extLst>
                <a:ext uri="{FF2B5EF4-FFF2-40B4-BE49-F238E27FC236}">
                  <a16:creationId xmlns:a16="http://schemas.microsoft.com/office/drawing/2014/main" id="{8D6DEF19-A9D1-4D28-B1B8-460C5A46CA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5980" y="3428105"/>
              <a:ext cx="157620" cy="61049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35">
              <a:extLst>
                <a:ext uri="{FF2B5EF4-FFF2-40B4-BE49-F238E27FC236}">
                  <a16:creationId xmlns:a16="http://schemas.microsoft.com/office/drawing/2014/main" id="{68CBB64D-6B61-4406-A42D-98686978364B}"/>
                </a:ext>
              </a:extLst>
            </p:cNvPr>
            <p:cNvSpPr txBox="1"/>
            <p:nvPr/>
          </p:nvSpPr>
          <p:spPr>
            <a:xfrm>
              <a:off x="401356" y="1524000"/>
              <a:ext cx="56591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000" dirty="0"/>
                <a:t>Need an </a:t>
              </a:r>
              <a:r>
                <a:rPr lang="fr-CH" sz="2000" dirty="0" err="1"/>
                <a:t>additionnal</a:t>
              </a:r>
              <a:r>
                <a:rPr lang="fr-CH" sz="2000" dirty="0"/>
                <a:t> </a:t>
              </a:r>
              <a:r>
                <a:rPr lang="fr-CH" sz="2000" dirty="0" err="1"/>
                <a:t>electrode</a:t>
              </a:r>
              <a:endParaRPr lang="en-US" sz="2000" dirty="0"/>
            </a:p>
            <a:p>
              <a:pPr algn="ctr"/>
              <a:r>
                <a:rPr lang="fr-CH" sz="2000" dirty="0"/>
                <a:t> </a:t>
              </a:r>
              <a:endParaRPr lang="en-US" sz="2000" dirty="0"/>
            </a:p>
          </p:txBody>
        </p:sp>
        <p:cxnSp>
          <p:nvCxnSpPr>
            <p:cNvPr id="29" name="Connecteur droit 37">
              <a:extLst>
                <a:ext uri="{FF2B5EF4-FFF2-40B4-BE49-F238E27FC236}">
                  <a16:creationId xmlns:a16="http://schemas.microsoft.com/office/drawing/2014/main" id="{FE6EFB2C-ED06-4988-BCFE-2E3C34B7C193}"/>
                </a:ext>
              </a:extLst>
            </p:cNvPr>
            <p:cNvCxnSpPr>
              <a:cxnSpLocks/>
            </p:cNvCxnSpPr>
            <p:nvPr/>
          </p:nvCxnSpPr>
          <p:spPr>
            <a:xfrm>
              <a:off x="914399" y="4038600"/>
              <a:ext cx="60699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B374021-66F4-40C1-9A35-A5BBD4313234}"/>
                </a:ext>
              </a:extLst>
            </p:cNvPr>
            <p:cNvSpPr/>
            <p:nvPr/>
          </p:nvSpPr>
          <p:spPr>
            <a:xfrm>
              <a:off x="4191000" y="2424942"/>
              <a:ext cx="457200" cy="22097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CH" sz="2400" dirty="0" err="1">
                  <a:solidFill>
                    <a:schemeClr val="tx1"/>
                  </a:solidFill>
                </a:rPr>
                <a:t>Metal</a:t>
              </a:r>
              <a:r>
                <a:rPr lang="fr-CH" sz="2400" dirty="0">
                  <a:solidFill>
                    <a:schemeClr val="tx1"/>
                  </a:solidFill>
                </a:rPr>
                <a:t> M</a:t>
              </a:r>
              <a:r>
                <a:rPr lang="fr-CH" sz="2400" baseline="-25000" dirty="0">
                  <a:solidFill>
                    <a:schemeClr val="tx1"/>
                  </a:solidFill>
                </a:rPr>
                <a:t>2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1" name="ZoneTexte 20">
              <a:extLst>
                <a:ext uri="{FF2B5EF4-FFF2-40B4-BE49-F238E27FC236}">
                  <a16:creationId xmlns:a16="http://schemas.microsoft.com/office/drawing/2014/main" id="{CE24D524-A531-4A0F-A2A4-36AB2245EF96}"/>
                </a:ext>
              </a:extLst>
            </p:cNvPr>
            <p:cNvSpPr txBox="1"/>
            <p:nvPr/>
          </p:nvSpPr>
          <p:spPr>
            <a:xfrm>
              <a:off x="304800" y="4191000"/>
              <a:ext cx="721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400" dirty="0"/>
                <a:t>Ф</a:t>
              </a:r>
              <a:r>
                <a:rPr lang="fr-CH" sz="2400" baseline="-25000" dirty="0"/>
                <a:t>M’</a:t>
              </a:r>
              <a:endParaRPr lang="en-US" sz="2400" dirty="0"/>
            </a:p>
          </p:txBody>
        </p:sp>
        <p:cxnSp>
          <p:nvCxnSpPr>
            <p:cNvPr id="32" name="Connecteur droit 21">
              <a:extLst>
                <a:ext uri="{FF2B5EF4-FFF2-40B4-BE49-F238E27FC236}">
                  <a16:creationId xmlns:a16="http://schemas.microsoft.com/office/drawing/2014/main" id="{F72B738C-083D-4B6E-B8CC-069CDB053CC5}"/>
                </a:ext>
              </a:extLst>
            </p:cNvPr>
            <p:cNvCxnSpPr>
              <a:cxnSpLocks/>
            </p:cNvCxnSpPr>
            <p:nvPr/>
          </p:nvCxnSpPr>
          <p:spPr>
            <a:xfrm>
              <a:off x="914399" y="4410671"/>
              <a:ext cx="3276601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22">
              <a:extLst>
                <a:ext uri="{FF2B5EF4-FFF2-40B4-BE49-F238E27FC236}">
                  <a16:creationId xmlns:a16="http://schemas.microsoft.com/office/drawing/2014/main" id="{4F79FE34-5C3E-4CF8-ACE5-992CECE25249}"/>
                </a:ext>
              </a:extLst>
            </p:cNvPr>
            <p:cNvCxnSpPr>
              <a:cxnSpLocks/>
            </p:cNvCxnSpPr>
            <p:nvPr/>
          </p:nvCxnSpPr>
          <p:spPr>
            <a:xfrm>
              <a:off x="4196220" y="4415136"/>
              <a:ext cx="457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24">
              <a:extLst>
                <a:ext uri="{FF2B5EF4-FFF2-40B4-BE49-F238E27FC236}">
                  <a16:creationId xmlns:a16="http://schemas.microsoft.com/office/drawing/2014/main" id="{9031A2CC-AEF7-4A04-B9FA-2E3FEE545A00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3428105"/>
              <a:ext cx="155009" cy="9870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27">
              <a:extLst>
                <a:ext uri="{FF2B5EF4-FFF2-40B4-BE49-F238E27FC236}">
                  <a16:creationId xmlns:a16="http://schemas.microsoft.com/office/drawing/2014/main" id="{AEDC0749-5239-489C-8FAE-345E4A812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8200" y="3428105"/>
              <a:ext cx="152400" cy="9870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3">
              <a:extLst>
                <a:ext uri="{FF2B5EF4-FFF2-40B4-BE49-F238E27FC236}">
                  <a16:creationId xmlns:a16="http://schemas.microsoft.com/office/drawing/2014/main" id="{DC3B70A1-3AAC-453F-9296-6F4B25E71ECD}"/>
                </a:ext>
              </a:extLst>
            </p:cNvPr>
            <p:cNvCxnSpPr>
              <a:cxnSpLocks/>
            </p:cNvCxnSpPr>
            <p:nvPr/>
          </p:nvCxnSpPr>
          <p:spPr>
            <a:xfrm>
              <a:off x="4800600" y="3428105"/>
              <a:ext cx="83819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lipse 36">
              <a:extLst>
                <a:ext uri="{FF2B5EF4-FFF2-40B4-BE49-F238E27FC236}">
                  <a16:creationId xmlns:a16="http://schemas.microsoft.com/office/drawing/2014/main" id="{34C420A7-A2A1-4F70-B3CE-53D2CB71CBBB}"/>
                </a:ext>
              </a:extLst>
            </p:cNvPr>
            <p:cNvSpPr/>
            <p:nvPr/>
          </p:nvSpPr>
          <p:spPr>
            <a:xfrm>
              <a:off x="2743199" y="1981200"/>
              <a:ext cx="609599" cy="609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3200" dirty="0">
                  <a:solidFill>
                    <a:schemeClr val="tx1"/>
                  </a:solidFill>
                </a:rPr>
                <a:t>V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Connecteur : en angle 39">
              <a:extLst>
                <a:ext uri="{FF2B5EF4-FFF2-40B4-BE49-F238E27FC236}">
                  <a16:creationId xmlns:a16="http://schemas.microsoft.com/office/drawing/2014/main" id="{01A6067F-3B3D-49E9-89A6-66C1A71D58AA}"/>
                </a:ext>
              </a:extLst>
            </p:cNvPr>
            <p:cNvCxnSpPr>
              <a:stCxn id="38" idx="2"/>
              <a:endCxn id="17" idx="0"/>
            </p:cNvCxnSpPr>
            <p:nvPr/>
          </p:nvCxnSpPr>
          <p:spPr>
            <a:xfrm rot="10800000" flipV="1">
              <a:off x="1752601" y="2286001"/>
              <a:ext cx="990599" cy="152398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 : en angle 40">
              <a:extLst>
                <a:ext uri="{FF2B5EF4-FFF2-40B4-BE49-F238E27FC236}">
                  <a16:creationId xmlns:a16="http://schemas.microsoft.com/office/drawing/2014/main" id="{D95CD115-9372-41FD-BA17-FB8D8D4E2E4B}"/>
                </a:ext>
              </a:extLst>
            </p:cNvPr>
            <p:cNvCxnSpPr>
              <a:cxnSpLocks/>
              <a:stCxn id="38" idx="6"/>
              <a:endCxn id="30" idx="0"/>
            </p:cNvCxnSpPr>
            <p:nvPr/>
          </p:nvCxnSpPr>
          <p:spPr>
            <a:xfrm>
              <a:off x="3352798" y="2286001"/>
              <a:ext cx="1066802" cy="138941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1B613E-628C-4D70-82A9-9FE9F4435F15}"/>
                  </a:ext>
                </a:extLst>
              </p:cNvPr>
              <p:cNvSpPr txBox="1"/>
              <p:nvPr/>
            </p:nvSpPr>
            <p:spPr>
              <a:xfrm>
                <a:off x="1028701" y="6273800"/>
                <a:ext cx="7086598" cy="51969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err="1"/>
                  <a:t>Electrodeposition</a:t>
                </a:r>
                <a:r>
                  <a:rPr lang="fr-FR" sz="2400" dirty="0"/>
                  <a:t> at the cathode: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CH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CH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CH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fr-CH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fr-CH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CH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CH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1B613E-628C-4D70-82A9-9FE9F4435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1" y="6273800"/>
                <a:ext cx="7086598" cy="519694"/>
              </a:xfrm>
              <a:prstGeom prst="rect">
                <a:avLst/>
              </a:prstGeom>
              <a:blipFill>
                <a:blip r:embed="rId4"/>
                <a:stretch>
                  <a:fillRect b="-2298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110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Overview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8194" name="Picture 2" descr="Pathway of a general electrode reaction (see [27]). | Download Scientific  Diagram">
            <a:extLst>
              <a:ext uri="{FF2B5EF4-FFF2-40B4-BE49-F238E27FC236}">
                <a16:creationId xmlns:a16="http://schemas.microsoft.com/office/drawing/2014/main" id="{BA78469D-F687-43B4-A840-B9E1657C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568701" cy="347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293EC07-594A-400E-AA02-FE2553925224}"/>
              </a:ext>
            </a:extLst>
          </p:cNvPr>
          <p:cNvSpPr txBox="1"/>
          <p:nvPr/>
        </p:nvSpPr>
        <p:spPr>
          <a:xfrm>
            <a:off x="609602" y="1537458"/>
            <a:ext cx="792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Electrodeposition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governed</a:t>
            </a:r>
            <a:r>
              <a:rPr lang="fr-FR" sz="2400" dirty="0"/>
              <a:t> by 5 </a:t>
            </a:r>
            <a:r>
              <a:rPr lang="fr-FR" sz="2400" dirty="0" err="1"/>
              <a:t>fundamental</a:t>
            </a:r>
            <a:r>
              <a:rPr lang="fr-FR" sz="2400" dirty="0"/>
              <a:t> </a:t>
            </a:r>
            <a:r>
              <a:rPr lang="fr-FR" sz="2400" dirty="0" err="1"/>
              <a:t>processes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E484278A-D652-4A34-ACCD-A9A588D8E180}"/>
                  </a:ext>
                </a:extLst>
              </p:cNvPr>
              <p:cNvSpPr txBox="1"/>
              <p:nvPr/>
            </p:nvSpPr>
            <p:spPr>
              <a:xfrm>
                <a:off x="381000" y="2590800"/>
                <a:ext cx="4267200" cy="320087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fr-CH" dirty="0"/>
              </a:p>
              <a:p>
                <a:pPr marL="342900" indent="-342900">
                  <a:spcAft>
                    <a:spcPts val="1200"/>
                  </a:spcAft>
                  <a:buAutoNum type="arabicParenR"/>
                </a:pPr>
                <a:r>
                  <a:rPr lang="fr-CH" dirty="0"/>
                  <a:t>Mass </a:t>
                </a:r>
                <a:r>
                  <a:rPr lang="fr-CH" dirty="0" err="1"/>
                  <a:t>transfer</a:t>
                </a:r>
                <a:r>
                  <a:rPr lang="fr-CH" dirty="0"/>
                  <a:t> </a:t>
                </a:r>
                <a:r>
                  <a:rPr lang="fr-CH" dirty="0" err="1"/>
                  <a:t>from</a:t>
                </a:r>
                <a:r>
                  <a:rPr lang="fr-CH" dirty="0"/>
                  <a:t> the bulk solution to the interphase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fr-CH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r-CH" baseline="-25000" dirty="0"/>
                  <a:t>t</a:t>
                </a:r>
                <a:endParaRPr lang="fr-CH" dirty="0"/>
              </a:p>
              <a:p>
                <a:pPr marL="342900" indent="-342900">
                  <a:spcAft>
                    <a:spcPts val="1200"/>
                  </a:spcAft>
                  <a:buAutoNum type="arabicParenR"/>
                </a:pPr>
                <a:r>
                  <a:rPr lang="fr-CH" dirty="0"/>
                  <a:t>Chemical </a:t>
                </a:r>
                <a:r>
                  <a:rPr lang="fr-CH" dirty="0" err="1"/>
                  <a:t>reactions</a:t>
                </a:r>
                <a:r>
                  <a:rPr lang="fr-CH" dirty="0"/>
                  <a:t> in the </a:t>
                </a:r>
                <a:r>
                  <a:rPr lang="fr-CH" dirty="0" err="1"/>
                  <a:t>electrode</a:t>
                </a:r>
                <a:r>
                  <a:rPr lang="fr-CH" dirty="0"/>
                  <a:t> </a:t>
                </a:r>
                <a:r>
                  <a:rPr lang="fr-CH" dirty="0" err="1"/>
                  <a:t>region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fr-CH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fr-CH" dirty="0"/>
              </a:p>
              <a:p>
                <a:pPr marL="342900" indent="-342900">
                  <a:spcAft>
                    <a:spcPts val="1200"/>
                  </a:spcAft>
                  <a:buAutoNum type="arabicParenR"/>
                </a:pPr>
                <a:r>
                  <a:rPr lang="fr-CH" dirty="0"/>
                  <a:t>Adsorption and diffusion of </a:t>
                </a:r>
                <a:r>
                  <a:rPr lang="fr-CH" dirty="0" err="1"/>
                  <a:t>adions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fr-CH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fr-CH" dirty="0"/>
              </a:p>
              <a:p>
                <a:pPr marL="342900" indent="-342900">
                  <a:spcAft>
                    <a:spcPts val="1200"/>
                  </a:spcAft>
                  <a:buAutoNum type="arabicParenR"/>
                </a:pPr>
                <a:r>
                  <a:rPr lang="fr-CH" dirty="0"/>
                  <a:t>Charge </a:t>
                </a:r>
                <a:r>
                  <a:rPr lang="fr-CH" dirty="0" err="1"/>
                  <a:t>transfer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fr-CH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</m:t>
                    </m:r>
                  </m:oMath>
                </a14:m>
                <a:endParaRPr lang="fr-CH" dirty="0"/>
              </a:p>
              <a:p>
                <a:pPr marL="342900" indent="-342900">
                  <a:buAutoNum type="arabicParenR"/>
                </a:pPr>
                <a:r>
                  <a:rPr lang="fr-CH" dirty="0"/>
                  <a:t>Crystallisation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fr-CH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E484278A-D652-4A34-ACCD-A9A588D8E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90800"/>
                <a:ext cx="4267200" cy="3200876"/>
              </a:xfrm>
              <a:prstGeom prst="rect">
                <a:avLst/>
              </a:prstGeom>
              <a:blipFill>
                <a:blip r:embed="rId4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164BBCE-69AD-49FD-96D8-5E68F6D53F6B}"/>
                  </a:ext>
                </a:extLst>
              </p:cNvPr>
              <p:cNvSpPr txBox="1"/>
              <p:nvPr/>
            </p:nvSpPr>
            <p:spPr>
              <a:xfrm>
                <a:off x="1066800" y="6019800"/>
                <a:ext cx="5715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a:rPr lang="fr-CH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a:rPr lang="fr-CH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𝑚𝑡</m:t>
                          </m:r>
                        </m:sub>
                      </m:sSub>
                      <m:r>
                        <a:rPr lang="fr-CH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a:rPr lang="fr-CH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CH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a:rPr lang="fr-CH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CH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a:rPr lang="fr-CH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CH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a:rPr lang="fr-CH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  <m:r>
                        <a:rPr lang="fr-CH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H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fr-CH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CH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fr-CH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fr-CH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fr-CH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func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164BBCE-69AD-49FD-96D8-5E68F6D53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019800"/>
                <a:ext cx="571500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47A5AD02-6320-4A11-B5BD-12A6D0D55D45}"/>
              </a:ext>
            </a:extLst>
          </p:cNvPr>
          <p:cNvSpPr/>
          <p:nvPr/>
        </p:nvSpPr>
        <p:spPr>
          <a:xfrm rot="5400000">
            <a:off x="3108436" y="5380244"/>
            <a:ext cx="107728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CFF64F2-3313-4B29-B308-7DB22905D0B8}"/>
              </a:ext>
            </a:extLst>
          </p:cNvPr>
          <p:cNvSpPr txBox="1"/>
          <p:nvPr/>
        </p:nvSpPr>
        <p:spPr>
          <a:xfrm>
            <a:off x="1989868" y="643008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/>
              <a:t>Current</a:t>
            </a:r>
            <a:r>
              <a:rPr lang="fr-CH" dirty="0"/>
              <a:t> </a:t>
            </a:r>
            <a:r>
              <a:rPr lang="fr-CH" dirty="0" err="1"/>
              <a:t>independent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2AF64B-6194-4B53-9888-FADAD3CCC5F2}"/>
              </a:ext>
            </a:extLst>
          </p:cNvPr>
          <p:cNvSpPr/>
          <p:nvPr/>
        </p:nvSpPr>
        <p:spPr>
          <a:xfrm>
            <a:off x="4916916" y="6026089"/>
            <a:ext cx="1371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E7241D2-F663-4A1C-9D6E-EC66453A8B29}"/>
              </a:ext>
            </a:extLst>
          </p:cNvPr>
          <p:cNvSpPr txBox="1"/>
          <p:nvPr/>
        </p:nvSpPr>
        <p:spPr>
          <a:xfrm>
            <a:off x="5101066" y="643008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solidFill>
                  <a:srgbClr val="FF0000"/>
                </a:solidFill>
              </a:rPr>
              <a:t>Tafel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law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Espace réservé du numéro de diapositive 11">
            <a:extLst>
              <a:ext uri="{FF2B5EF4-FFF2-40B4-BE49-F238E27FC236}">
                <a16:creationId xmlns:a16="http://schemas.microsoft.com/office/drawing/2014/main" id="{D02610D1-394B-428F-90AB-64FA074B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99969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1) Charge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transfer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-voltage relation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6397411-AD43-4D1A-AF8B-2FA72F7F7F4C}"/>
                  </a:ext>
                </a:extLst>
              </p:cNvPr>
              <p:cNvSpPr txBox="1"/>
              <p:nvPr/>
            </p:nvSpPr>
            <p:spPr>
              <a:xfrm>
                <a:off x="533400" y="1676400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6397411-AD43-4D1A-AF8B-2FA72F7F7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76400"/>
                <a:ext cx="31242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24D2AAF-CE34-4A58-815D-3F324347F473}"/>
                  </a:ext>
                </a:extLst>
              </p:cNvPr>
              <p:cNvSpPr txBox="1"/>
              <p:nvPr/>
            </p:nvSpPr>
            <p:spPr>
              <a:xfrm>
                <a:off x="5486400" y="1676400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24D2AAF-CE34-4A58-815D-3F324347F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676400"/>
                <a:ext cx="31242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4692469-E1AB-41AA-A6E3-04E65EFEBE8A}"/>
                  </a:ext>
                </a:extLst>
              </p:cNvPr>
              <p:cNvSpPr txBox="1"/>
              <p:nvPr/>
            </p:nvSpPr>
            <p:spPr>
              <a:xfrm>
                <a:off x="565674" y="2286000"/>
                <a:ext cx="8012652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fr-CH" b="0" dirty="0">
                    <a:effectLst/>
                    <a:latin typeface="Cambria Math" panose="02040503050406030204" pitchFamily="18" charset="0"/>
                  </a:rPr>
                  <a:t>where F </a:t>
                </a:r>
                <a:r>
                  <a:rPr lang="fr-CH" b="0" dirty="0" err="1">
                    <a:effectLst/>
                    <a:latin typeface="Cambria Math" panose="02040503050406030204" pitchFamily="18" charset="0"/>
                  </a:rPr>
                  <a:t>is</a:t>
                </a:r>
                <a:r>
                  <a:rPr lang="fr-CH" b="0" dirty="0">
                    <a:effectLst/>
                    <a:latin typeface="Cambria Math" panose="02040503050406030204" pitchFamily="18" charset="0"/>
                  </a:rPr>
                  <a:t> the Faraday constant </a:t>
                </a:r>
                <a14:m>
                  <m:oMath xmlns:m="http://schemas.openxmlformats.org/officeDocument/2006/math"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=96485 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𝑚𝑜𝑙</m:t>
                        </m:r>
                      </m:e>
                      <m:sup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CH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𝑅𝑒𝑑</m:t>
                        </m:r>
                      </m:sub>
                    </m:sSub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𝑂𝑥</m:t>
                        </m:r>
                      </m:sub>
                    </m:sSub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are kinetic constants that satisfy the Arrhenius law</a:t>
                </a: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4692469-E1AB-41AA-A6E3-04E65EFEB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74" y="2286000"/>
                <a:ext cx="8012652" cy="723275"/>
              </a:xfrm>
              <a:prstGeom prst="rect">
                <a:avLst/>
              </a:prstGeom>
              <a:blipFill>
                <a:blip r:embed="rId5"/>
                <a:stretch>
                  <a:fillRect t="-5042" b="-15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space réservé du numéro de diapositive 11">
            <a:extLst>
              <a:ext uri="{FF2B5EF4-FFF2-40B4-BE49-F238E27FC236}">
                <a16:creationId xmlns:a16="http://schemas.microsoft.com/office/drawing/2014/main" id="{A29DC039-C6E3-4EAA-8A64-161E9D3E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19</a:t>
            </a:fld>
            <a:endParaRPr lang="en-US" sz="14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DAAB2A-FAE5-45F3-8AFC-194179711659}"/>
              </a:ext>
            </a:extLst>
          </p:cNvPr>
          <p:cNvSpPr/>
          <p:nvPr/>
        </p:nvSpPr>
        <p:spPr>
          <a:xfrm>
            <a:off x="3657600" y="1556528"/>
            <a:ext cx="1828800" cy="609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1st </a:t>
            </a:r>
            <a:r>
              <a:rPr lang="fr-FR" dirty="0" err="1">
                <a:solidFill>
                  <a:schemeClr val="tx1"/>
                </a:solidFill>
              </a:rPr>
              <a:t>order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kinetics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028" y="1905000"/>
            <a:ext cx="2530475" cy="1402715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2500" spc="-5" dirty="0">
                <a:latin typeface="Arial"/>
                <a:cs typeface="Arial"/>
              </a:rPr>
              <a:t>Metal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lang="fr-FR" sz="2500" spc="-75" dirty="0">
                <a:latin typeface="Arial"/>
                <a:cs typeface="Arial"/>
              </a:rPr>
              <a:t>Cati</a:t>
            </a:r>
            <a:r>
              <a:rPr sz="2500" spc="-5" dirty="0">
                <a:latin typeface="Arial"/>
                <a:cs typeface="Arial"/>
              </a:rPr>
              <a:t>on</a:t>
            </a:r>
            <a:endParaRPr sz="2500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2130"/>
              </a:spcBef>
              <a:tabLst>
                <a:tab pos="2257425" algn="l"/>
              </a:tabLst>
            </a:pPr>
            <a:r>
              <a:rPr sz="3500" b="1" spc="-5" dirty="0">
                <a:solidFill>
                  <a:srgbClr val="00AF50"/>
                </a:solidFill>
                <a:latin typeface="Arial"/>
                <a:cs typeface="Arial"/>
              </a:rPr>
              <a:t>M</a:t>
            </a:r>
            <a:r>
              <a:rPr sz="3500" b="1" baseline="30000" dirty="0">
                <a:solidFill>
                  <a:srgbClr val="00AF50"/>
                </a:solidFill>
                <a:latin typeface="Arial"/>
                <a:cs typeface="Arial"/>
              </a:rPr>
              <a:t>z+</a:t>
            </a:r>
            <a:r>
              <a:rPr sz="3500" b="1" dirty="0">
                <a:solidFill>
                  <a:srgbClr val="00AF50"/>
                </a:solidFill>
                <a:latin typeface="Arial"/>
                <a:cs typeface="Arial"/>
              </a:rPr>
              <a:t>	+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0383" y="2097550"/>
            <a:ext cx="13493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"/>
                <a:cs typeface="Arial"/>
              </a:rPr>
              <a:t>Electrons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3991" y="2097550"/>
            <a:ext cx="23171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"/>
                <a:cs typeface="Arial"/>
              </a:rPr>
              <a:t>Deposited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Metal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63116" y="2748250"/>
            <a:ext cx="69342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lang="fr-CH" sz="3500" b="1" spc="-5" dirty="0">
                <a:solidFill>
                  <a:srgbClr val="00AF50"/>
                </a:solidFill>
                <a:latin typeface="Arial"/>
                <a:cs typeface="Arial"/>
              </a:rPr>
              <a:t>z</a:t>
            </a:r>
            <a:r>
              <a:rPr sz="3500" b="1" spc="-5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3450" b="1" spc="-7" baseline="25362" dirty="0">
                <a:solidFill>
                  <a:srgbClr val="00AF50"/>
                </a:solidFill>
                <a:latin typeface="Arial"/>
                <a:cs typeface="Arial"/>
              </a:rPr>
              <a:t>-</a:t>
            </a:r>
            <a:endParaRPr sz="3450" baseline="25362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4900" y="2748250"/>
            <a:ext cx="61150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500" b="1" spc="5" dirty="0">
                <a:solidFill>
                  <a:srgbClr val="00AF50"/>
                </a:solidFill>
                <a:latin typeface="Arial"/>
                <a:cs typeface="Arial"/>
              </a:rPr>
              <a:t>M</a:t>
            </a:r>
            <a:r>
              <a:rPr sz="3450" b="1" spc="7" baseline="30000" dirty="0">
                <a:solidFill>
                  <a:srgbClr val="00AF50"/>
                </a:solidFill>
                <a:latin typeface="Arial"/>
                <a:cs typeface="Arial"/>
              </a:rPr>
              <a:t>0</a:t>
            </a:r>
            <a:endParaRPr sz="3450" baseline="300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64087" y="2955985"/>
            <a:ext cx="859790" cy="98425"/>
            <a:chOff x="5364087" y="3307776"/>
            <a:chExt cx="859790" cy="98425"/>
          </a:xfrm>
        </p:grpSpPr>
        <p:sp>
          <p:nvSpPr>
            <p:cNvPr id="9" name="object 9"/>
            <p:cNvSpPr/>
            <p:nvPr/>
          </p:nvSpPr>
          <p:spPr>
            <a:xfrm>
              <a:off x="5364087" y="3356992"/>
              <a:ext cx="854710" cy="0"/>
            </a:xfrm>
            <a:custGeom>
              <a:avLst/>
              <a:gdLst/>
              <a:ahLst/>
              <a:cxnLst/>
              <a:rect l="l" t="t" r="r" b="b"/>
              <a:pathLst>
                <a:path w="854710">
                  <a:moveTo>
                    <a:pt x="0" y="0"/>
                  </a:moveTo>
                  <a:lnTo>
                    <a:pt x="854671" y="0"/>
                  </a:lnTo>
                </a:path>
              </a:pathLst>
            </a:custGeom>
            <a:ln w="9525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42555" y="3312538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9525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8FE83DA5-131F-45DD-9D42-389FAFAB7873}"/>
              </a:ext>
            </a:extLst>
          </p:cNvPr>
          <p:cNvSpPr/>
          <p:nvPr/>
        </p:nvSpPr>
        <p:spPr>
          <a:xfrm>
            <a:off x="601105" y="2593879"/>
            <a:ext cx="1219200" cy="822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B84BF1B-C846-4D12-8F6C-A60D167885BB}"/>
              </a:ext>
            </a:extLst>
          </p:cNvPr>
          <p:cNvCxnSpPr>
            <a:cxnSpLocks/>
            <a:stCxn id="17" idx="0"/>
            <a:endCxn id="13" idx="4"/>
          </p:cNvCxnSpPr>
          <p:nvPr/>
        </p:nvCxnSpPr>
        <p:spPr>
          <a:xfrm flipH="1" flipV="1">
            <a:off x="1210705" y="3416522"/>
            <a:ext cx="257381" cy="504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76997137-B52E-4115-B9D8-09AC23E49AC2}"/>
              </a:ext>
            </a:extLst>
          </p:cNvPr>
          <p:cNvSpPr txBox="1"/>
          <p:nvPr/>
        </p:nvSpPr>
        <p:spPr>
          <a:xfrm>
            <a:off x="304800" y="3920735"/>
            <a:ext cx="2326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err="1"/>
              <a:t>From</a:t>
            </a:r>
            <a:r>
              <a:rPr lang="fr-CH" b="1" dirty="0"/>
              <a:t> an </a:t>
            </a:r>
            <a:r>
              <a:rPr lang="fr-CH" b="1" dirty="0" err="1"/>
              <a:t>ionic</a:t>
            </a:r>
            <a:r>
              <a:rPr lang="fr-CH" b="1" dirty="0"/>
              <a:t> solution (</a:t>
            </a:r>
            <a:r>
              <a:rPr lang="fr-CH" b="1" dirty="0" err="1"/>
              <a:t>electrolyte</a:t>
            </a:r>
            <a:r>
              <a:rPr lang="fr-CH" b="1" dirty="0"/>
              <a:t>)</a:t>
            </a:r>
          </a:p>
          <a:p>
            <a:pPr algn="ctr"/>
            <a:r>
              <a:rPr lang="fr-CH" dirty="0" err="1"/>
              <a:t>Aqueous</a:t>
            </a:r>
            <a:endParaRPr lang="fr-CH" dirty="0"/>
          </a:p>
          <a:p>
            <a:pPr algn="ctr"/>
            <a:r>
              <a:rPr lang="fr-CH" dirty="0" err="1"/>
              <a:t>Organic</a:t>
            </a:r>
            <a:endParaRPr lang="fr-CH" dirty="0"/>
          </a:p>
          <a:p>
            <a:pPr algn="ctr"/>
            <a:r>
              <a:rPr lang="fr-CH" dirty="0" err="1"/>
              <a:t>Molten</a:t>
            </a:r>
            <a:r>
              <a:rPr lang="fr-CH" dirty="0"/>
              <a:t> </a:t>
            </a:r>
            <a:r>
              <a:rPr lang="fr-CH" dirty="0" err="1"/>
              <a:t>salts</a:t>
            </a:r>
            <a:endParaRPr lang="en-US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9D8008A-75B5-49CE-8D27-50AD9CA3D517}"/>
              </a:ext>
            </a:extLst>
          </p:cNvPr>
          <p:cNvSpPr/>
          <p:nvPr/>
        </p:nvSpPr>
        <p:spPr>
          <a:xfrm>
            <a:off x="3877971" y="2638325"/>
            <a:ext cx="1219200" cy="822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D58A99B-175C-4BBB-84FD-280B17253768}"/>
              </a:ext>
            </a:extLst>
          </p:cNvPr>
          <p:cNvCxnSpPr>
            <a:cxnSpLocks/>
            <a:endCxn id="19" idx="4"/>
          </p:cNvCxnSpPr>
          <p:nvPr/>
        </p:nvCxnSpPr>
        <p:spPr>
          <a:xfrm flipV="1">
            <a:off x="4487571" y="3460968"/>
            <a:ext cx="0" cy="459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8C66A994-5831-4E4B-9788-9835FDF8B038}"/>
              </a:ext>
            </a:extLst>
          </p:cNvPr>
          <p:cNvSpPr txBox="1"/>
          <p:nvPr/>
        </p:nvSpPr>
        <p:spPr>
          <a:xfrm>
            <a:off x="2955343" y="3920735"/>
            <a:ext cx="306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err="1"/>
              <a:t>From</a:t>
            </a:r>
            <a:r>
              <a:rPr lang="fr-CH" b="1" dirty="0"/>
              <a:t> an </a:t>
            </a:r>
            <a:r>
              <a:rPr lang="fr-CH" b="1" dirty="0" err="1"/>
              <a:t>electronic</a:t>
            </a:r>
            <a:r>
              <a:rPr lang="fr-CH" b="1" dirty="0"/>
              <a:t> </a:t>
            </a:r>
            <a:r>
              <a:rPr lang="fr-CH" b="1" dirty="0" err="1"/>
              <a:t>conductor</a:t>
            </a:r>
            <a:r>
              <a:rPr lang="fr-CH" b="1" dirty="0"/>
              <a:t> (</a:t>
            </a:r>
            <a:r>
              <a:rPr lang="fr-CH" b="1" dirty="0" err="1"/>
              <a:t>electrode</a:t>
            </a:r>
            <a:r>
              <a:rPr lang="fr-CH" b="1" dirty="0"/>
              <a:t>)</a:t>
            </a:r>
          </a:p>
          <a:p>
            <a:pPr algn="ctr"/>
            <a:r>
              <a:rPr lang="fr-CH" dirty="0" err="1"/>
              <a:t>Metals</a:t>
            </a:r>
            <a:endParaRPr lang="fr-CH" dirty="0"/>
          </a:p>
          <a:p>
            <a:pPr algn="ctr"/>
            <a:r>
              <a:rPr lang="fr-CH" dirty="0" err="1"/>
              <a:t>Semiconductors</a:t>
            </a:r>
            <a:endParaRPr lang="en-US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08A8E1E-1064-43E3-AAA7-8D090B64F3B3}"/>
              </a:ext>
            </a:extLst>
          </p:cNvPr>
          <p:cNvSpPr/>
          <p:nvPr/>
        </p:nvSpPr>
        <p:spPr>
          <a:xfrm>
            <a:off x="6544972" y="2622661"/>
            <a:ext cx="1219200" cy="822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B2FBB6C-8DAB-4EC1-B836-2C949F509CC7}"/>
              </a:ext>
            </a:extLst>
          </p:cNvPr>
          <p:cNvCxnSpPr>
            <a:cxnSpLocks/>
            <a:stCxn id="25" idx="0"/>
            <a:endCxn id="23" idx="4"/>
          </p:cNvCxnSpPr>
          <p:nvPr/>
        </p:nvCxnSpPr>
        <p:spPr>
          <a:xfrm flipH="1" flipV="1">
            <a:off x="7154572" y="3445304"/>
            <a:ext cx="457200" cy="459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3A7F745F-086A-42BF-BC2D-8D6550DF7D1B}"/>
              </a:ext>
            </a:extLst>
          </p:cNvPr>
          <p:cNvSpPr txBox="1"/>
          <p:nvPr/>
        </p:nvSpPr>
        <p:spPr>
          <a:xfrm>
            <a:off x="6079544" y="3905071"/>
            <a:ext cx="306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err="1"/>
              <a:t>Electrodeposit</a:t>
            </a:r>
            <a:endParaRPr lang="en-US" dirty="0"/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12ED2D46-13C1-4813-9B65-F4BB87EC0CFA}"/>
              </a:ext>
            </a:extLst>
          </p:cNvPr>
          <p:cNvSpPr txBox="1">
            <a:spLocks/>
          </p:cNvSpPr>
          <p:nvPr/>
        </p:nvSpPr>
        <p:spPr>
          <a:xfrm>
            <a:off x="914402" y="213757"/>
            <a:ext cx="7315198" cy="5206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/>
              <a:t>I) Electrodeposition process: an overview</a:t>
            </a:r>
            <a:endParaRPr lang="en-US" spc="-5" dirty="0"/>
          </a:p>
        </p:txBody>
      </p:sp>
      <p:sp>
        <p:nvSpPr>
          <p:cNvPr id="30" name="object 12">
            <a:extLst>
              <a:ext uri="{FF2B5EF4-FFF2-40B4-BE49-F238E27FC236}">
                <a16:creationId xmlns:a16="http://schemas.microsoft.com/office/drawing/2014/main" id="{85CC8E61-73A4-4188-9356-AF3C329AE4E0}"/>
              </a:ext>
            </a:extLst>
          </p:cNvPr>
          <p:cNvSpPr txBox="1"/>
          <p:nvPr/>
        </p:nvSpPr>
        <p:spPr>
          <a:xfrm>
            <a:off x="1295401" y="914400"/>
            <a:ext cx="65532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Reduction</a:t>
            </a:r>
            <a:r>
              <a:rPr sz="2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metal</a:t>
            </a:r>
            <a:r>
              <a:rPr sz="2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ions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from</a:t>
            </a:r>
            <a:r>
              <a:rPr sz="2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2800" spc="1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solution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1" name="Espace réservé du numéro de diapositive 11">
            <a:extLst>
              <a:ext uri="{FF2B5EF4-FFF2-40B4-BE49-F238E27FC236}">
                <a16:creationId xmlns:a16="http://schemas.microsoft.com/office/drawing/2014/main" id="{D77FA9D9-6F03-44EA-879A-4D0C2333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</a:t>
            </a:fld>
            <a:endParaRPr 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1) Charge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transfer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-voltage relation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6397411-AD43-4D1A-AF8B-2FA72F7F7F4C}"/>
                  </a:ext>
                </a:extLst>
              </p:cNvPr>
              <p:cNvSpPr txBox="1"/>
              <p:nvPr/>
            </p:nvSpPr>
            <p:spPr>
              <a:xfrm>
                <a:off x="533400" y="1676400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6397411-AD43-4D1A-AF8B-2FA72F7F7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76400"/>
                <a:ext cx="31242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24D2AAF-CE34-4A58-815D-3F324347F473}"/>
                  </a:ext>
                </a:extLst>
              </p:cNvPr>
              <p:cNvSpPr txBox="1"/>
              <p:nvPr/>
            </p:nvSpPr>
            <p:spPr>
              <a:xfrm>
                <a:off x="5486400" y="1676400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24D2AAF-CE34-4A58-815D-3F324347F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676400"/>
                <a:ext cx="31242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4692469-E1AB-41AA-A6E3-04E65EFEBE8A}"/>
                  </a:ext>
                </a:extLst>
              </p:cNvPr>
              <p:cNvSpPr txBox="1"/>
              <p:nvPr/>
            </p:nvSpPr>
            <p:spPr>
              <a:xfrm>
                <a:off x="565674" y="2286000"/>
                <a:ext cx="8012652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fr-CH" b="0" dirty="0">
                    <a:effectLst/>
                    <a:latin typeface="Cambria Math" panose="02040503050406030204" pitchFamily="18" charset="0"/>
                  </a:rPr>
                  <a:t>where F </a:t>
                </a:r>
                <a:r>
                  <a:rPr lang="fr-CH" b="0" dirty="0" err="1">
                    <a:effectLst/>
                    <a:latin typeface="Cambria Math" panose="02040503050406030204" pitchFamily="18" charset="0"/>
                  </a:rPr>
                  <a:t>is</a:t>
                </a:r>
                <a:r>
                  <a:rPr lang="fr-CH" b="0" dirty="0">
                    <a:effectLst/>
                    <a:latin typeface="Cambria Math" panose="02040503050406030204" pitchFamily="18" charset="0"/>
                  </a:rPr>
                  <a:t> the Faraday constant </a:t>
                </a:r>
                <a14:m>
                  <m:oMath xmlns:m="http://schemas.openxmlformats.org/officeDocument/2006/math"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=96485 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𝑚𝑜𝑙</m:t>
                        </m:r>
                      </m:e>
                      <m:sup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CH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𝑅𝑒𝑑</m:t>
                        </m:r>
                      </m:sub>
                    </m:sSub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𝑂𝑥</m:t>
                        </m:r>
                      </m:sub>
                    </m:sSub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are kinetic constants that satisfy the Arrhenius law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4692469-E1AB-41AA-A6E3-04E65EFEB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74" y="2286000"/>
                <a:ext cx="8012652" cy="723275"/>
              </a:xfrm>
              <a:prstGeom prst="rect">
                <a:avLst/>
              </a:prstGeom>
              <a:blipFill>
                <a:blip r:embed="rId5"/>
                <a:stretch>
                  <a:fillRect t="-5042" b="-15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4813415-E631-48C5-AF04-709A1D055527}"/>
                  </a:ext>
                </a:extLst>
              </p:cNvPr>
              <p:cNvSpPr txBox="1"/>
              <p:nvPr/>
            </p:nvSpPr>
            <p:spPr>
              <a:xfrm>
                <a:off x="5410200" y="3789865"/>
                <a:ext cx="3276600" cy="399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−(1−</m:t>
                      </m:r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𝑧𝐹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4813415-E631-48C5-AF04-709A1D055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789865"/>
                <a:ext cx="3276600" cy="399148"/>
              </a:xfrm>
              <a:prstGeom prst="rect">
                <a:avLst/>
              </a:prstGeom>
              <a:blipFill>
                <a:blip r:embed="rId6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157B287-5ED4-4398-AC07-0AA88DEF2BCD}"/>
                  </a:ext>
                </a:extLst>
              </p:cNvPr>
              <p:cNvSpPr txBox="1"/>
              <p:nvPr/>
            </p:nvSpPr>
            <p:spPr>
              <a:xfrm>
                <a:off x="533401" y="3789865"/>
                <a:ext cx="3124200" cy="401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𝑧𝐹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157B287-5ED4-4398-AC07-0AA88DEF2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3789865"/>
                <a:ext cx="3124200" cy="401135"/>
              </a:xfrm>
              <a:prstGeom prst="rect">
                <a:avLst/>
              </a:prstGeom>
              <a:blipFill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B98F77C-C171-4560-83C0-08372022CE3A}"/>
                  </a:ext>
                </a:extLst>
              </p:cNvPr>
              <p:cNvSpPr txBox="1"/>
              <p:nvPr/>
            </p:nvSpPr>
            <p:spPr>
              <a:xfrm>
                <a:off x="5486400" y="3104065"/>
                <a:ext cx="3124200" cy="556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  <m:sSubSup>
                                <m:sSubSup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𝑂𝑥</m:t>
                                  </m:r>
                                </m:sub>
                                <m:sup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B98F77C-C171-4560-83C0-08372022C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104065"/>
                <a:ext cx="3124200" cy="5568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EBEC735-2965-4F2C-A975-F9D4D7752B14}"/>
                  </a:ext>
                </a:extLst>
              </p:cNvPr>
              <p:cNvSpPr txBox="1"/>
              <p:nvPr/>
            </p:nvSpPr>
            <p:spPr>
              <a:xfrm>
                <a:off x="533401" y="3104065"/>
                <a:ext cx="3124200" cy="556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  <m:sSubSup>
                                <m:sSubSup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𝑅𝑒𝑑</m:t>
                                  </m:r>
                                </m:sub>
                                <m:sup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EBEC735-2965-4F2C-A975-F9D4D7752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3104065"/>
                <a:ext cx="3124200" cy="5568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space réservé du numéro de diapositive 11">
            <a:extLst>
              <a:ext uri="{FF2B5EF4-FFF2-40B4-BE49-F238E27FC236}">
                <a16:creationId xmlns:a16="http://schemas.microsoft.com/office/drawing/2014/main" id="{A29DC039-C6E3-4EAA-8A64-161E9D3E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20</a:t>
            </a:fld>
            <a:endParaRPr lang="en-US" sz="14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DAAB2A-FAE5-45F3-8AFC-194179711659}"/>
              </a:ext>
            </a:extLst>
          </p:cNvPr>
          <p:cNvSpPr/>
          <p:nvPr/>
        </p:nvSpPr>
        <p:spPr>
          <a:xfrm>
            <a:off x="3657600" y="1556528"/>
            <a:ext cx="1828800" cy="609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1st </a:t>
            </a:r>
            <a:r>
              <a:rPr lang="fr-FR" dirty="0" err="1">
                <a:solidFill>
                  <a:schemeClr val="tx1"/>
                </a:solidFill>
              </a:rPr>
              <a:t>order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kinetics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B7BCDD-D6D7-4A6D-AD5F-912DDC1F2C98}"/>
              </a:ext>
            </a:extLst>
          </p:cNvPr>
          <p:cNvGrpSpPr/>
          <p:nvPr/>
        </p:nvGrpSpPr>
        <p:grpSpPr>
          <a:xfrm>
            <a:off x="2044968" y="4876800"/>
            <a:ext cx="5054065" cy="615553"/>
            <a:chOff x="2514600" y="4876800"/>
            <a:chExt cx="5054065" cy="61555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9CF8E0-B31A-4A69-8F2B-93E4E55AF8F6}"/>
                </a:ext>
              </a:extLst>
            </p:cNvPr>
            <p:cNvSpPr txBox="1"/>
            <p:nvPr/>
          </p:nvSpPr>
          <p:spPr>
            <a:xfrm>
              <a:off x="2514600" y="4876800"/>
              <a:ext cx="2438400" cy="6155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Chemical</a:t>
              </a:r>
            </a:p>
            <a:p>
              <a:pPr algn="ctr"/>
              <a:r>
                <a:rPr lang="fr-FR" sz="1600" dirty="0" err="1"/>
                <a:t>Potential</a:t>
              </a:r>
              <a:r>
                <a:rPr lang="fr-FR" sz="1600" dirty="0"/>
                <a:t> </a:t>
              </a:r>
              <a:r>
                <a:rPr lang="fr-FR" sz="1600" dirty="0" err="1"/>
                <a:t>independent</a:t>
              </a:r>
              <a:endParaRPr lang="en-US" sz="16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FB634A-BA95-4DB8-92C4-067407C1E797}"/>
                </a:ext>
              </a:extLst>
            </p:cNvPr>
            <p:cNvSpPr txBox="1"/>
            <p:nvPr/>
          </p:nvSpPr>
          <p:spPr>
            <a:xfrm>
              <a:off x="5130265" y="4876800"/>
              <a:ext cx="2438400" cy="61555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/>
                <a:t>Electrochemical</a:t>
              </a:r>
              <a:endParaRPr lang="fr-FR" dirty="0"/>
            </a:p>
            <a:p>
              <a:pPr algn="ctr"/>
              <a:r>
                <a:rPr lang="fr-FR" sz="1600" dirty="0" err="1"/>
                <a:t>Potential</a:t>
              </a:r>
              <a:r>
                <a:rPr lang="fr-FR" sz="1600" dirty="0"/>
                <a:t> </a:t>
              </a:r>
              <a:r>
                <a:rPr lang="fr-FR" sz="1600" dirty="0" err="1"/>
                <a:t>dependent</a:t>
              </a:r>
              <a:endParaRPr lang="en-US" sz="160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B1C6A0-D1FF-4CFD-BCAB-4366428B8044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2209800" y="4267200"/>
            <a:ext cx="1054368" cy="609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3FA1468-8F47-4328-9007-1D92D9D31B2A}"/>
              </a:ext>
            </a:extLst>
          </p:cNvPr>
          <p:cNvCxnSpPr>
            <a:endCxn id="4" idx="0"/>
          </p:cNvCxnSpPr>
          <p:nvPr/>
        </p:nvCxnSpPr>
        <p:spPr>
          <a:xfrm flipH="1">
            <a:off x="3264168" y="4267200"/>
            <a:ext cx="3289032" cy="609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C9236E-E743-416B-BC2A-629AA76A32C6}"/>
              </a:ext>
            </a:extLst>
          </p:cNvPr>
          <p:cNvCxnSpPr>
            <a:endCxn id="19" idx="0"/>
          </p:cNvCxnSpPr>
          <p:nvPr/>
        </p:nvCxnSpPr>
        <p:spPr>
          <a:xfrm>
            <a:off x="3124200" y="4227113"/>
            <a:ext cx="2755633" cy="6496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0BDF13-113B-4DE0-8828-6A7A31DDD923}"/>
              </a:ext>
            </a:extLst>
          </p:cNvPr>
          <p:cNvCxnSpPr>
            <a:endCxn id="19" idx="0"/>
          </p:cNvCxnSpPr>
          <p:nvPr/>
        </p:nvCxnSpPr>
        <p:spPr>
          <a:xfrm flipH="1">
            <a:off x="5879833" y="4267200"/>
            <a:ext cx="1968768" cy="6096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115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1) Charge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transfer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-voltage relation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6397411-AD43-4D1A-AF8B-2FA72F7F7F4C}"/>
                  </a:ext>
                </a:extLst>
              </p:cNvPr>
              <p:cNvSpPr txBox="1"/>
              <p:nvPr/>
            </p:nvSpPr>
            <p:spPr>
              <a:xfrm>
                <a:off x="533400" y="1676400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6397411-AD43-4D1A-AF8B-2FA72F7F7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76400"/>
                <a:ext cx="31242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24D2AAF-CE34-4A58-815D-3F324347F473}"/>
                  </a:ext>
                </a:extLst>
              </p:cNvPr>
              <p:cNvSpPr txBox="1"/>
              <p:nvPr/>
            </p:nvSpPr>
            <p:spPr>
              <a:xfrm>
                <a:off x="5486400" y="1676400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24D2AAF-CE34-4A58-815D-3F324347F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676400"/>
                <a:ext cx="31242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4692469-E1AB-41AA-A6E3-04E65EFEBE8A}"/>
                  </a:ext>
                </a:extLst>
              </p:cNvPr>
              <p:cNvSpPr txBox="1"/>
              <p:nvPr/>
            </p:nvSpPr>
            <p:spPr>
              <a:xfrm>
                <a:off x="565674" y="2286000"/>
                <a:ext cx="8012652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fr-CH" b="0" dirty="0">
                    <a:effectLst/>
                    <a:latin typeface="Cambria Math" panose="02040503050406030204" pitchFamily="18" charset="0"/>
                  </a:rPr>
                  <a:t>where F </a:t>
                </a:r>
                <a:r>
                  <a:rPr lang="fr-CH" b="0" dirty="0" err="1">
                    <a:effectLst/>
                    <a:latin typeface="Cambria Math" panose="02040503050406030204" pitchFamily="18" charset="0"/>
                  </a:rPr>
                  <a:t>is</a:t>
                </a:r>
                <a:r>
                  <a:rPr lang="fr-CH" b="0" dirty="0">
                    <a:effectLst/>
                    <a:latin typeface="Cambria Math" panose="02040503050406030204" pitchFamily="18" charset="0"/>
                  </a:rPr>
                  <a:t> the Faraday constant </a:t>
                </a:r>
                <a14:m>
                  <m:oMath xmlns:m="http://schemas.openxmlformats.org/officeDocument/2006/math"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=96485 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𝑚𝑜𝑙</m:t>
                        </m:r>
                      </m:e>
                      <m:sup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CH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𝑅𝑒𝑑</m:t>
                        </m:r>
                      </m:sub>
                    </m:sSub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𝑂𝑥</m:t>
                        </m:r>
                      </m:sub>
                    </m:sSub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are kinetic constants that satisfy the Arrhenius law</a:t>
                </a: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4692469-E1AB-41AA-A6E3-04E65EFEB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74" y="2286000"/>
                <a:ext cx="8012652" cy="723275"/>
              </a:xfrm>
              <a:prstGeom prst="rect">
                <a:avLst/>
              </a:prstGeom>
              <a:blipFill>
                <a:blip r:embed="rId5"/>
                <a:stretch>
                  <a:fillRect t="-5042" b="-15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4813415-E631-48C5-AF04-709A1D055527}"/>
                  </a:ext>
                </a:extLst>
              </p:cNvPr>
              <p:cNvSpPr txBox="1"/>
              <p:nvPr/>
            </p:nvSpPr>
            <p:spPr>
              <a:xfrm>
                <a:off x="5410200" y="3789865"/>
                <a:ext cx="3276600" cy="399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−(1−</m:t>
                      </m:r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𝑧𝐹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4813415-E631-48C5-AF04-709A1D055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789865"/>
                <a:ext cx="3276600" cy="399148"/>
              </a:xfrm>
              <a:prstGeom prst="rect">
                <a:avLst/>
              </a:prstGeom>
              <a:blipFill>
                <a:blip r:embed="rId6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157B287-5ED4-4398-AC07-0AA88DEF2BCD}"/>
                  </a:ext>
                </a:extLst>
              </p:cNvPr>
              <p:cNvSpPr txBox="1"/>
              <p:nvPr/>
            </p:nvSpPr>
            <p:spPr>
              <a:xfrm>
                <a:off x="533401" y="3789865"/>
                <a:ext cx="3124200" cy="401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𝑧𝐹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157B287-5ED4-4398-AC07-0AA88DEF2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3789865"/>
                <a:ext cx="3124200" cy="401135"/>
              </a:xfrm>
              <a:prstGeom prst="rect">
                <a:avLst/>
              </a:prstGeom>
              <a:blipFill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B98F77C-C171-4560-83C0-08372022CE3A}"/>
                  </a:ext>
                </a:extLst>
              </p:cNvPr>
              <p:cNvSpPr txBox="1"/>
              <p:nvPr/>
            </p:nvSpPr>
            <p:spPr>
              <a:xfrm>
                <a:off x="5486400" y="3104065"/>
                <a:ext cx="3124200" cy="556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  <m:sSubSup>
                                <m:sSubSup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𝑂𝑥</m:t>
                                  </m:r>
                                </m:sub>
                                <m:sup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B98F77C-C171-4560-83C0-08372022C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104065"/>
                <a:ext cx="3124200" cy="5568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EBEC735-2965-4F2C-A975-F9D4D7752B14}"/>
                  </a:ext>
                </a:extLst>
              </p:cNvPr>
              <p:cNvSpPr txBox="1"/>
              <p:nvPr/>
            </p:nvSpPr>
            <p:spPr>
              <a:xfrm>
                <a:off x="533401" y="3104065"/>
                <a:ext cx="3124200" cy="556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  <m:sSubSup>
                                <m:sSubSup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𝑅𝑒𝑑</m:t>
                                  </m:r>
                                </m:sub>
                                <m:sup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EBEC735-2965-4F2C-A975-F9D4D7752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3104065"/>
                <a:ext cx="3124200" cy="5568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space réservé du numéro de diapositive 11">
            <a:extLst>
              <a:ext uri="{FF2B5EF4-FFF2-40B4-BE49-F238E27FC236}">
                <a16:creationId xmlns:a16="http://schemas.microsoft.com/office/drawing/2014/main" id="{A29DC039-C6E3-4EAA-8A64-161E9D3E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21</a:t>
            </a:fld>
            <a:endParaRPr lang="en-US" sz="14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DAAB2A-FAE5-45F3-8AFC-194179711659}"/>
              </a:ext>
            </a:extLst>
          </p:cNvPr>
          <p:cNvSpPr/>
          <p:nvPr/>
        </p:nvSpPr>
        <p:spPr>
          <a:xfrm>
            <a:off x="3657600" y="1556528"/>
            <a:ext cx="1828800" cy="609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1st </a:t>
            </a:r>
            <a:r>
              <a:rPr lang="fr-FR" dirty="0" err="1">
                <a:solidFill>
                  <a:schemeClr val="tx1"/>
                </a:solidFill>
              </a:rPr>
              <a:t>order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kinetics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42E330-3161-49F7-8666-AED802C858C1}"/>
              </a:ext>
            </a:extLst>
          </p:cNvPr>
          <p:cNvGrpSpPr/>
          <p:nvPr/>
        </p:nvGrpSpPr>
        <p:grpSpPr>
          <a:xfrm>
            <a:off x="394074" y="4238404"/>
            <a:ext cx="8355853" cy="2635590"/>
            <a:chOff x="156060" y="4238404"/>
            <a:chExt cx="8355853" cy="26355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C59D4D-0794-4518-9A2A-886D4DA641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51382"/>
            <a:stretch/>
          </p:blipFill>
          <p:spPr>
            <a:xfrm>
              <a:off x="4728540" y="4317994"/>
              <a:ext cx="3783373" cy="255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5A1D805-BA17-44F6-B97F-B04660CD4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52760"/>
            <a:stretch/>
          </p:blipFill>
          <p:spPr>
            <a:xfrm>
              <a:off x="156060" y="4238404"/>
              <a:ext cx="3780193" cy="2481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7330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1) Charge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transfer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-voltage relation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1284BF8-885E-4EFA-B382-3D96DF63B217}"/>
                  </a:ext>
                </a:extLst>
              </p:cNvPr>
              <p:cNvSpPr txBox="1"/>
              <p:nvPr/>
            </p:nvSpPr>
            <p:spPr>
              <a:xfrm>
                <a:off x="0" y="4267200"/>
                <a:ext cx="9144001" cy="1311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fr-CH" sz="1600" dirty="0">
                    <a:solidFill>
                      <a:schemeClr val="accent2"/>
                    </a:solidFill>
                  </a:rPr>
                  <a:t>At </a:t>
                </a:r>
                <a:r>
                  <a:rPr lang="fr-CH" sz="1600" dirty="0" err="1">
                    <a:solidFill>
                      <a:schemeClr val="accent2"/>
                    </a:solidFill>
                  </a:rPr>
                  <a:t>equilibrium</a:t>
                </a:r>
                <a:r>
                  <a:rPr lang="fr-CH" sz="1600" dirty="0">
                    <a:solidFill>
                      <a:schemeClr val="accent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fr-CH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CH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endParaRPr lang="fr-CH" sz="1600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:endParaRPr lang="fr-CH" sz="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H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</m:sub>
                    </m:sSub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𝑂𝑥</m:t>
                        </m:r>
                      </m:sub>
                    </m:sSub>
                  </m:oMath>
                </a14:m>
                <a:r>
                  <a:rPr lang="fr-FR" sz="1600" b="0" i="1" dirty="0">
                    <a:latin typeface="Cambria Math" panose="02040503050406030204" pitchFamily="18" charset="0"/>
                  </a:rPr>
                  <a:t> = i</a:t>
                </a:r>
                <a:r>
                  <a:rPr lang="fr-FR" sz="1600" b="0" i="1" baseline="-25000" dirty="0">
                    <a:latin typeface="Cambria Math" panose="02040503050406030204" pitchFamily="18" charset="0"/>
                  </a:rPr>
                  <a:t>0</a:t>
                </a:r>
                <a:r>
                  <a:rPr lang="fr-FR" sz="1600" b="0" i="1" dirty="0">
                    <a:latin typeface="Cambria Math" panose="02040503050406030204" pitchFamily="18" charset="0"/>
                  </a:rPr>
                  <a:t>  </a:t>
                </a:r>
              </a:p>
              <a:p>
                <a:pPr algn="ctr"/>
                <a:endParaRPr lang="fr-FR" sz="1600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1284BF8-885E-4EFA-B382-3D96DF63B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67200"/>
                <a:ext cx="9144001" cy="1311641"/>
              </a:xfrm>
              <a:prstGeom prst="rect">
                <a:avLst/>
              </a:prstGeom>
              <a:blipFill>
                <a:blip r:embed="rId3"/>
                <a:stretch>
                  <a:fillRect t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space réservé du numéro de diapositive 11">
            <a:extLst>
              <a:ext uri="{FF2B5EF4-FFF2-40B4-BE49-F238E27FC236}">
                <a16:creationId xmlns:a16="http://schemas.microsoft.com/office/drawing/2014/main" id="{A29DC039-C6E3-4EAA-8A64-161E9D3E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22</a:t>
            </a:fld>
            <a:endParaRPr lang="en-US" sz="1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A6B655-F8BE-4E31-96EB-E5B0B1CBA1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40" t="8862" r="5831" b="58276"/>
          <a:stretch/>
        </p:blipFill>
        <p:spPr>
          <a:xfrm>
            <a:off x="2440806" y="1445547"/>
            <a:ext cx="4798194" cy="278255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D83D94D-F790-4401-B7F9-B2E914CD713C}"/>
              </a:ext>
            </a:extLst>
          </p:cNvPr>
          <p:cNvCxnSpPr/>
          <p:nvPr/>
        </p:nvCxnSpPr>
        <p:spPr>
          <a:xfrm>
            <a:off x="4601637" y="2846833"/>
            <a:ext cx="0" cy="19800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D1FFF0-B58E-4A00-9914-5F1DD5B9F999}"/>
              </a:ext>
            </a:extLst>
          </p:cNvPr>
          <p:cNvCxnSpPr/>
          <p:nvPr/>
        </p:nvCxnSpPr>
        <p:spPr>
          <a:xfrm>
            <a:off x="4601637" y="2641602"/>
            <a:ext cx="0" cy="19800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9A2706-9B77-4324-A788-03D808034D38}"/>
              </a:ext>
            </a:extLst>
          </p:cNvPr>
          <p:cNvSpPr txBox="1"/>
          <p:nvPr/>
        </p:nvSpPr>
        <p:spPr>
          <a:xfrm>
            <a:off x="4724399" y="2808915"/>
            <a:ext cx="503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-</a:t>
            </a:r>
            <a:r>
              <a:rPr lang="fr-FR" dirty="0" err="1">
                <a:solidFill>
                  <a:srgbClr val="FF0000"/>
                </a:solidFill>
              </a:rPr>
              <a:t>i</a:t>
            </a:r>
            <a:r>
              <a:rPr lang="fr-FR" baseline="-25000" dirty="0" err="1">
                <a:solidFill>
                  <a:srgbClr val="FF0000"/>
                </a:solidFill>
              </a:rPr>
              <a:t>Ox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213544-0D3F-449C-A98C-2543ED8DE286}"/>
              </a:ext>
            </a:extLst>
          </p:cNvPr>
          <p:cNvSpPr txBox="1"/>
          <p:nvPr/>
        </p:nvSpPr>
        <p:spPr>
          <a:xfrm>
            <a:off x="4724399" y="2370556"/>
            <a:ext cx="50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i</a:t>
            </a:r>
            <a:r>
              <a:rPr lang="fr-FR" baseline="-25000" dirty="0" err="1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23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1) Charge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transfer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-voltage relation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1284BF8-885E-4EFA-B382-3D96DF63B217}"/>
                  </a:ext>
                </a:extLst>
              </p:cNvPr>
              <p:cNvSpPr txBox="1"/>
              <p:nvPr/>
            </p:nvSpPr>
            <p:spPr>
              <a:xfrm>
                <a:off x="0" y="4267200"/>
                <a:ext cx="9144001" cy="1557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fr-CH" sz="1600" dirty="0">
                    <a:solidFill>
                      <a:schemeClr val="accent2"/>
                    </a:solidFill>
                  </a:rPr>
                  <a:t>At </a:t>
                </a:r>
                <a:r>
                  <a:rPr lang="fr-CH" sz="1600" dirty="0" err="1">
                    <a:solidFill>
                      <a:schemeClr val="accent2"/>
                    </a:solidFill>
                  </a:rPr>
                  <a:t>equilibrium</a:t>
                </a:r>
                <a:r>
                  <a:rPr lang="fr-CH" sz="1600" dirty="0">
                    <a:solidFill>
                      <a:schemeClr val="accent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fr-CH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CH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endParaRPr lang="fr-CH" sz="1600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:endParaRPr lang="fr-CH" sz="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H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</m:sub>
                    </m:sSub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𝑂𝑥</m:t>
                        </m:r>
                      </m:sub>
                    </m:sSub>
                  </m:oMath>
                </a14:m>
                <a:r>
                  <a:rPr lang="fr-FR" sz="1600" b="0" i="1" dirty="0">
                    <a:latin typeface="Cambria Math" panose="02040503050406030204" pitchFamily="18" charset="0"/>
                  </a:rPr>
                  <a:t> = i</a:t>
                </a:r>
                <a:r>
                  <a:rPr lang="fr-FR" sz="1600" b="0" i="1" baseline="-25000" dirty="0">
                    <a:latin typeface="Cambria Math" panose="02040503050406030204" pitchFamily="18" charset="0"/>
                  </a:rPr>
                  <a:t>0</a:t>
                </a:r>
                <a:r>
                  <a:rPr lang="fr-FR" sz="1600" b="0" i="1" dirty="0">
                    <a:latin typeface="Cambria Math" panose="02040503050406030204" pitchFamily="18" charset="0"/>
                  </a:rPr>
                  <a:t>  </a:t>
                </a:r>
              </a:p>
              <a:p>
                <a:pPr algn="ctr"/>
                <a:endParaRPr lang="fr-FR" sz="16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𝑧𝐹</m:t>
                    </m:r>
                    <m:sSub>
                      <m:sSubPr>
                        <m:ctrlPr>
                          <a:rPr lang="fr-CH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fr-CH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𝑂𝑥</m:t>
                        </m:r>
                      </m:e>
                    </m:d>
                  </m:oMath>
                </a14:m>
                <a:r>
                  <a:rPr lang="fr-FR" sz="1600" i="1" dirty="0">
                    <a:latin typeface="Cambria Math" panose="02040503050406030204" pitchFamily="18" charset="0"/>
                  </a:rPr>
                  <a:t>=</a:t>
                </a:r>
                <a:r>
                  <a:rPr lang="fr-CH" sz="1600" dirty="0"/>
                  <a:t> </a:t>
                </a:r>
                <a14:m>
                  <m:oMath xmlns:m="http://schemas.openxmlformats.org/officeDocument/2006/math">
                    <m:r>
                      <a:rPr lang="fr-CH" sz="1600" i="1">
                        <a:latin typeface="Cambria Math" panose="02040503050406030204" pitchFamily="18" charset="0"/>
                      </a:rPr>
                      <m:t>𝑧𝐹</m:t>
                    </m:r>
                    <m:sSub>
                      <m:sSub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𝑂𝑥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𝑅𝑒𝑑</m:t>
                        </m:r>
                      </m:e>
                    </m:d>
                  </m:oMath>
                </a14:m>
                <a:endParaRPr lang="fr-FR" sz="1600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fr-FR" sz="16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1284BF8-885E-4EFA-B382-3D96DF63B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67200"/>
                <a:ext cx="9144001" cy="1557862"/>
              </a:xfrm>
              <a:prstGeom prst="rect">
                <a:avLst/>
              </a:prstGeom>
              <a:blipFill>
                <a:blip r:embed="rId3"/>
                <a:stretch>
                  <a:fillRect t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space réservé du numéro de diapositive 11">
            <a:extLst>
              <a:ext uri="{FF2B5EF4-FFF2-40B4-BE49-F238E27FC236}">
                <a16:creationId xmlns:a16="http://schemas.microsoft.com/office/drawing/2014/main" id="{A29DC039-C6E3-4EAA-8A64-161E9D3E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23</a:t>
            </a:fld>
            <a:endParaRPr lang="en-US" sz="1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2">
                <a:extLst>
                  <a:ext uri="{FF2B5EF4-FFF2-40B4-BE49-F238E27FC236}">
                    <a16:creationId xmlns:a16="http://schemas.microsoft.com/office/drawing/2014/main" id="{15CC9FE6-FFD6-4073-A18A-1C89CDA40F12}"/>
                  </a:ext>
                </a:extLst>
              </p:cNvPr>
              <p:cNvSpPr txBox="1"/>
              <p:nvPr/>
            </p:nvSpPr>
            <p:spPr>
              <a:xfrm>
                <a:off x="533400" y="1676400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ZoneTexte 2">
                <a:extLst>
                  <a:ext uri="{FF2B5EF4-FFF2-40B4-BE49-F238E27FC236}">
                    <a16:creationId xmlns:a16="http://schemas.microsoft.com/office/drawing/2014/main" id="{15CC9FE6-FFD6-4073-A18A-1C89CDA40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76400"/>
                <a:ext cx="31242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5">
                <a:extLst>
                  <a:ext uri="{FF2B5EF4-FFF2-40B4-BE49-F238E27FC236}">
                    <a16:creationId xmlns:a16="http://schemas.microsoft.com/office/drawing/2014/main" id="{3E350D99-5F98-4C0E-9B05-6E7481B6D76F}"/>
                  </a:ext>
                </a:extLst>
              </p:cNvPr>
              <p:cNvSpPr txBox="1"/>
              <p:nvPr/>
            </p:nvSpPr>
            <p:spPr>
              <a:xfrm>
                <a:off x="5486400" y="1676400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ZoneTexte 5">
                <a:extLst>
                  <a:ext uri="{FF2B5EF4-FFF2-40B4-BE49-F238E27FC236}">
                    <a16:creationId xmlns:a16="http://schemas.microsoft.com/office/drawing/2014/main" id="{3E350D99-5F98-4C0E-9B05-6E7481B6D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676400"/>
                <a:ext cx="31242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7">
                <a:extLst>
                  <a:ext uri="{FF2B5EF4-FFF2-40B4-BE49-F238E27FC236}">
                    <a16:creationId xmlns:a16="http://schemas.microsoft.com/office/drawing/2014/main" id="{F392F830-4B3E-4120-894A-6645C556DCBA}"/>
                  </a:ext>
                </a:extLst>
              </p:cNvPr>
              <p:cNvSpPr txBox="1"/>
              <p:nvPr/>
            </p:nvSpPr>
            <p:spPr>
              <a:xfrm>
                <a:off x="565674" y="2286000"/>
                <a:ext cx="8012652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fr-CH" b="0" dirty="0">
                    <a:effectLst/>
                    <a:latin typeface="Cambria Math" panose="02040503050406030204" pitchFamily="18" charset="0"/>
                  </a:rPr>
                  <a:t>where F </a:t>
                </a:r>
                <a:r>
                  <a:rPr lang="fr-CH" b="0" dirty="0" err="1">
                    <a:effectLst/>
                    <a:latin typeface="Cambria Math" panose="02040503050406030204" pitchFamily="18" charset="0"/>
                  </a:rPr>
                  <a:t>is</a:t>
                </a:r>
                <a:r>
                  <a:rPr lang="fr-CH" b="0" dirty="0">
                    <a:effectLst/>
                    <a:latin typeface="Cambria Math" panose="02040503050406030204" pitchFamily="18" charset="0"/>
                  </a:rPr>
                  <a:t> the Faraday constant </a:t>
                </a:r>
                <a14:m>
                  <m:oMath xmlns:m="http://schemas.openxmlformats.org/officeDocument/2006/math"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=96485 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𝑚𝑜𝑙</m:t>
                        </m:r>
                      </m:e>
                      <m:sup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CH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8" name="ZoneTexte 7">
                <a:extLst>
                  <a:ext uri="{FF2B5EF4-FFF2-40B4-BE49-F238E27FC236}">
                    <a16:creationId xmlns:a16="http://schemas.microsoft.com/office/drawing/2014/main" id="{F392F830-4B3E-4120-894A-6645C556D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74" y="2286000"/>
                <a:ext cx="8012652" cy="723275"/>
              </a:xfrm>
              <a:prstGeom prst="rect">
                <a:avLst/>
              </a:prstGeom>
              <a:blipFill>
                <a:blip r:embed="rId6"/>
                <a:stretch>
                  <a:fillRect t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92640AE4-62CC-4099-9D46-248C2A47820D}"/>
              </a:ext>
            </a:extLst>
          </p:cNvPr>
          <p:cNvSpPr/>
          <p:nvPr/>
        </p:nvSpPr>
        <p:spPr>
          <a:xfrm>
            <a:off x="3657600" y="1556528"/>
            <a:ext cx="1828800" cy="609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1st </a:t>
            </a:r>
            <a:r>
              <a:rPr lang="fr-FR" dirty="0" err="1">
                <a:solidFill>
                  <a:schemeClr val="tx1"/>
                </a:solidFill>
              </a:rPr>
              <a:t>order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kinetics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91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1) Charge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transfer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-voltage relation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1284BF8-885E-4EFA-B382-3D96DF63B217}"/>
                  </a:ext>
                </a:extLst>
              </p:cNvPr>
              <p:cNvSpPr txBox="1"/>
              <p:nvPr/>
            </p:nvSpPr>
            <p:spPr>
              <a:xfrm>
                <a:off x="0" y="4267200"/>
                <a:ext cx="9144001" cy="1983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fr-CH" sz="1600" dirty="0">
                    <a:solidFill>
                      <a:schemeClr val="accent2"/>
                    </a:solidFill>
                  </a:rPr>
                  <a:t>At </a:t>
                </a:r>
                <a:r>
                  <a:rPr lang="fr-CH" sz="1600" dirty="0" err="1">
                    <a:solidFill>
                      <a:schemeClr val="accent2"/>
                    </a:solidFill>
                  </a:rPr>
                  <a:t>equilibrium</a:t>
                </a:r>
                <a:r>
                  <a:rPr lang="fr-CH" sz="1600" dirty="0">
                    <a:solidFill>
                      <a:schemeClr val="accent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fr-CH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CH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endParaRPr lang="fr-CH" sz="1600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:endParaRPr lang="fr-CH" sz="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H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</m:sub>
                    </m:sSub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𝑂𝑥</m:t>
                        </m:r>
                      </m:sub>
                    </m:sSub>
                  </m:oMath>
                </a14:m>
                <a:r>
                  <a:rPr lang="fr-FR" sz="1600" b="0" i="1" dirty="0">
                    <a:latin typeface="Cambria Math" panose="02040503050406030204" pitchFamily="18" charset="0"/>
                  </a:rPr>
                  <a:t> = i</a:t>
                </a:r>
                <a:r>
                  <a:rPr lang="fr-FR" sz="1600" b="0" i="1" baseline="-25000" dirty="0">
                    <a:latin typeface="Cambria Math" panose="02040503050406030204" pitchFamily="18" charset="0"/>
                  </a:rPr>
                  <a:t>0</a:t>
                </a:r>
                <a:r>
                  <a:rPr lang="fr-FR" sz="1600" b="0" i="1" dirty="0">
                    <a:latin typeface="Cambria Math" panose="02040503050406030204" pitchFamily="18" charset="0"/>
                  </a:rPr>
                  <a:t>  </a:t>
                </a:r>
              </a:p>
              <a:p>
                <a:pPr algn="ctr"/>
                <a:endParaRPr lang="fr-FR" sz="16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𝑧𝐹</m:t>
                    </m:r>
                    <m:sSub>
                      <m:sSubPr>
                        <m:ctrlPr>
                          <a:rPr lang="fr-CH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𝑅𝑒𝑑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fr-CH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𝑂𝑥</m:t>
                        </m:r>
                      </m:e>
                    </m:d>
                  </m:oMath>
                </a14:m>
                <a:r>
                  <a:rPr lang="fr-FR" sz="1600" i="1" dirty="0">
                    <a:latin typeface="Cambria Math" panose="02040503050406030204" pitchFamily="18" charset="0"/>
                  </a:rPr>
                  <a:t>=</a:t>
                </a:r>
                <a:r>
                  <a:rPr lang="fr-CH" sz="1600" dirty="0"/>
                  <a:t> </a:t>
                </a:r>
                <a14:m>
                  <m:oMath xmlns:m="http://schemas.openxmlformats.org/officeDocument/2006/math">
                    <m:r>
                      <a:rPr lang="fr-CH" sz="1600" i="1">
                        <a:latin typeface="Cambria Math" panose="02040503050406030204" pitchFamily="18" charset="0"/>
                      </a:rPr>
                      <m:t>𝑧𝐹</m:t>
                    </m:r>
                    <m:sSub>
                      <m:sSub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𝑂𝑥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𝑅𝑒𝑑</m:t>
                        </m:r>
                      </m:e>
                    </m:d>
                  </m:oMath>
                </a14:m>
                <a:endParaRPr lang="fr-FR" sz="1600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fr-FR" sz="16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1600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e>
                      </m:d>
                      <m:sSup>
                        <m:sSupPr>
                          <m:ctrlPr>
                            <a:rPr lang="fr-CH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  <m:sSubSup>
                                <m:sSubSupPr>
                                  <m:ctrlP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CH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𝑅𝑒𝑑</m:t>
                                  </m:r>
                                </m:sub>
                                <m:sup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fr-CH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H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𝑧𝐹</m:t>
                              </m:r>
                              <m:sSub>
                                <m:sSubPr>
                                  <m:ctrlPr>
                                    <a:rPr lang="fr-CH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H" sz="1600" i="1"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</m:d>
                      <m:sSup>
                        <m:sSupPr>
                          <m:ctrlPr>
                            <a:rPr lang="fr-CH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H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  <m:sSubSup>
                                <m:sSubSupPr>
                                  <m:ctrlP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𝑂𝑥</m:t>
                                  </m:r>
                                </m:sub>
                                <m:sup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fr-CH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H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</m:t>
                              </m:r>
                              <m: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𝑧𝐹</m:t>
                              </m:r>
                              <m:sSub>
                                <m:sSubPr>
                                  <m:ctrlP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1284BF8-885E-4EFA-B382-3D96DF63B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67200"/>
                <a:ext cx="9144001" cy="1983043"/>
              </a:xfrm>
              <a:prstGeom prst="rect">
                <a:avLst/>
              </a:prstGeom>
              <a:blipFill>
                <a:blip r:embed="rId3"/>
                <a:stretch>
                  <a:fillRect t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space réservé du numéro de diapositive 11">
            <a:extLst>
              <a:ext uri="{FF2B5EF4-FFF2-40B4-BE49-F238E27FC236}">
                <a16:creationId xmlns:a16="http://schemas.microsoft.com/office/drawing/2014/main" id="{A29DC039-C6E3-4EAA-8A64-161E9D3E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24</a:t>
            </a:fld>
            <a:endParaRPr lang="en-US" sz="1400"/>
          </a:p>
        </p:txBody>
      </p:sp>
      <p:sp>
        <p:nvSpPr>
          <p:cNvPr id="20" name="ZoneTexte 6">
            <a:extLst>
              <a:ext uri="{FF2B5EF4-FFF2-40B4-BE49-F238E27FC236}">
                <a16:creationId xmlns:a16="http://schemas.microsoft.com/office/drawing/2014/main" id="{37096A56-BB3D-478E-8A72-FEF31AA093D4}"/>
              </a:ext>
            </a:extLst>
          </p:cNvPr>
          <p:cNvSpPr txBox="1"/>
          <p:nvPr/>
        </p:nvSpPr>
        <p:spPr>
          <a:xfrm>
            <a:off x="1943101" y="5840798"/>
            <a:ext cx="5257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b="0" i="1" dirty="0">
              <a:latin typeface="Cambria Math" panose="02040503050406030204" pitchFamily="18" charset="0"/>
            </a:endParaRPr>
          </a:p>
          <a:p>
            <a:pPr algn="ctr"/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current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38C5C0-3E19-42C0-A19E-1EAFFEAE0668}"/>
              </a:ext>
            </a:extLst>
          </p:cNvPr>
          <p:cNvSpPr/>
          <p:nvPr/>
        </p:nvSpPr>
        <p:spPr>
          <a:xfrm>
            <a:off x="609602" y="5715000"/>
            <a:ext cx="7924796" cy="1143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2">
                <a:extLst>
                  <a:ext uri="{FF2B5EF4-FFF2-40B4-BE49-F238E27FC236}">
                    <a16:creationId xmlns:a16="http://schemas.microsoft.com/office/drawing/2014/main" id="{15CC9FE6-FFD6-4073-A18A-1C89CDA40F12}"/>
                  </a:ext>
                </a:extLst>
              </p:cNvPr>
              <p:cNvSpPr txBox="1"/>
              <p:nvPr/>
            </p:nvSpPr>
            <p:spPr>
              <a:xfrm>
                <a:off x="533400" y="1676400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ZoneTexte 2">
                <a:extLst>
                  <a:ext uri="{FF2B5EF4-FFF2-40B4-BE49-F238E27FC236}">
                    <a16:creationId xmlns:a16="http://schemas.microsoft.com/office/drawing/2014/main" id="{15CC9FE6-FFD6-4073-A18A-1C89CDA40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76400"/>
                <a:ext cx="31242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5">
                <a:extLst>
                  <a:ext uri="{FF2B5EF4-FFF2-40B4-BE49-F238E27FC236}">
                    <a16:creationId xmlns:a16="http://schemas.microsoft.com/office/drawing/2014/main" id="{3E350D99-5F98-4C0E-9B05-6E7481B6D76F}"/>
                  </a:ext>
                </a:extLst>
              </p:cNvPr>
              <p:cNvSpPr txBox="1"/>
              <p:nvPr/>
            </p:nvSpPr>
            <p:spPr>
              <a:xfrm>
                <a:off x="5486400" y="1676400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ZoneTexte 5">
                <a:extLst>
                  <a:ext uri="{FF2B5EF4-FFF2-40B4-BE49-F238E27FC236}">
                    <a16:creationId xmlns:a16="http://schemas.microsoft.com/office/drawing/2014/main" id="{3E350D99-5F98-4C0E-9B05-6E7481B6D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676400"/>
                <a:ext cx="31242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7">
                <a:extLst>
                  <a:ext uri="{FF2B5EF4-FFF2-40B4-BE49-F238E27FC236}">
                    <a16:creationId xmlns:a16="http://schemas.microsoft.com/office/drawing/2014/main" id="{F392F830-4B3E-4120-894A-6645C556DCBA}"/>
                  </a:ext>
                </a:extLst>
              </p:cNvPr>
              <p:cNvSpPr txBox="1"/>
              <p:nvPr/>
            </p:nvSpPr>
            <p:spPr>
              <a:xfrm>
                <a:off x="565674" y="2286000"/>
                <a:ext cx="8012652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fr-CH" b="0" dirty="0">
                    <a:effectLst/>
                    <a:latin typeface="Cambria Math" panose="02040503050406030204" pitchFamily="18" charset="0"/>
                  </a:rPr>
                  <a:t>where F </a:t>
                </a:r>
                <a:r>
                  <a:rPr lang="fr-CH" b="0" dirty="0" err="1">
                    <a:effectLst/>
                    <a:latin typeface="Cambria Math" panose="02040503050406030204" pitchFamily="18" charset="0"/>
                  </a:rPr>
                  <a:t>is</a:t>
                </a:r>
                <a:r>
                  <a:rPr lang="fr-CH" b="0" dirty="0">
                    <a:effectLst/>
                    <a:latin typeface="Cambria Math" panose="02040503050406030204" pitchFamily="18" charset="0"/>
                  </a:rPr>
                  <a:t> the Faraday constant </a:t>
                </a:r>
                <a14:m>
                  <m:oMath xmlns:m="http://schemas.openxmlformats.org/officeDocument/2006/math"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=96485 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𝑚𝑜𝑙</m:t>
                        </m:r>
                      </m:e>
                      <m:sup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CH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𝑅𝑒𝑑</m:t>
                        </m:r>
                      </m:sub>
                    </m:sSub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𝑂𝑥</m:t>
                        </m:r>
                      </m:sub>
                    </m:sSub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are kinetic constants that satisfy the Arrhenius law</a:t>
                </a:r>
              </a:p>
            </p:txBody>
          </p:sp>
        </mc:Choice>
        <mc:Fallback>
          <p:sp>
            <p:nvSpPr>
              <p:cNvPr id="18" name="ZoneTexte 7">
                <a:extLst>
                  <a:ext uri="{FF2B5EF4-FFF2-40B4-BE49-F238E27FC236}">
                    <a16:creationId xmlns:a16="http://schemas.microsoft.com/office/drawing/2014/main" id="{F392F830-4B3E-4120-894A-6645C556D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74" y="2286000"/>
                <a:ext cx="8012652" cy="723275"/>
              </a:xfrm>
              <a:prstGeom prst="rect">
                <a:avLst/>
              </a:prstGeom>
              <a:blipFill>
                <a:blip r:embed="rId6"/>
                <a:stretch>
                  <a:fillRect t="-5042" b="-15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12">
                <a:extLst>
                  <a:ext uri="{FF2B5EF4-FFF2-40B4-BE49-F238E27FC236}">
                    <a16:creationId xmlns:a16="http://schemas.microsoft.com/office/drawing/2014/main" id="{1525AE9B-A8B8-4227-BF74-29EBCF2F2B6D}"/>
                  </a:ext>
                </a:extLst>
              </p:cNvPr>
              <p:cNvSpPr txBox="1"/>
              <p:nvPr/>
            </p:nvSpPr>
            <p:spPr>
              <a:xfrm>
                <a:off x="5410200" y="3789865"/>
                <a:ext cx="3276600" cy="399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−(1−</m:t>
                      </m:r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𝑧𝐹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ZoneTexte 12">
                <a:extLst>
                  <a:ext uri="{FF2B5EF4-FFF2-40B4-BE49-F238E27FC236}">
                    <a16:creationId xmlns:a16="http://schemas.microsoft.com/office/drawing/2014/main" id="{1525AE9B-A8B8-4227-BF74-29EBCF2F2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789865"/>
                <a:ext cx="3276600" cy="399148"/>
              </a:xfrm>
              <a:prstGeom prst="rect">
                <a:avLst/>
              </a:prstGeom>
              <a:blipFill>
                <a:blip r:embed="rId7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13">
                <a:extLst>
                  <a:ext uri="{FF2B5EF4-FFF2-40B4-BE49-F238E27FC236}">
                    <a16:creationId xmlns:a16="http://schemas.microsoft.com/office/drawing/2014/main" id="{C753B47D-BB8D-44C5-B442-6660FB3A0D47}"/>
                  </a:ext>
                </a:extLst>
              </p:cNvPr>
              <p:cNvSpPr txBox="1"/>
              <p:nvPr/>
            </p:nvSpPr>
            <p:spPr>
              <a:xfrm>
                <a:off x="533401" y="3789865"/>
                <a:ext cx="3124200" cy="401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𝑧𝐹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ZoneTexte 13">
                <a:extLst>
                  <a:ext uri="{FF2B5EF4-FFF2-40B4-BE49-F238E27FC236}">
                    <a16:creationId xmlns:a16="http://schemas.microsoft.com/office/drawing/2014/main" id="{C753B47D-BB8D-44C5-B442-6660FB3A0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3789865"/>
                <a:ext cx="3124200" cy="401135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16">
                <a:extLst>
                  <a:ext uri="{FF2B5EF4-FFF2-40B4-BE49-F238E27FC236}">
                    <a16:creationId xmlns:a16="http://schemas.microsoft.com/office/drawing/2014/main" id="{A91D5E77-9E89-4FA7-91C8-E1DF1FBFED36}"/>
                  </a:ext>
                </a:extLst>
              </p:cNvPr>
              <p:cNvSpPr txBox="1"/>
              <p:nvPr/>
            </p:nvSpPr>
            <p:spPr>
              <a:xfrm>
                <a:off x="5486400" y="3104065"/>
                <a:ext cx="3124200" cy="556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  <m:sSubSup>
                                <m:sSubSup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𝑂𝑥</m:t>
                                  </m:r>
                                </m:sub>
                                <m:sup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ZoneTexte 16">
                <a:extLst>
                  <a:ext uri="{FF2B5EF4-FFF2-40B4-BE49-F238E27FC236}">
                    <a16:creationId xmlns:a16="http://schemas.microsoft.com/office/drawing/2014/main" id="{A91D5E77-9E89-4FA7-91C8-E1DF1FBF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104065"/>
                <a:ext cx="3124200" cy="5568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17">
                <a:extLst>
                  <a:ext uri="{FF2B5EF4-FFF2-40B4-BE49-F238E27FC236}">
                    <a16:creationId xmlns:a16="http://schemas.microsoft.com/office/drawing/2014/main" id="{D19F7005-C4A9-40E4-AD81-618451C7934B}"/>
                  </a:ext>
                </a:extLst>
              </p:cNvPr>
              <p:cNvSpPr txBox="1"/>
              <p:nvPr/>
            </p:nvSpPr>
            <p:spPr>
              <a:xfrm>
                <a:off x="533401" y="3104065"/>
                <a:ext cx="3124200" cy="556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  <m:sSubSup>
                                <m:sSubSup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𝑅𝑒𝑑</m:t>
                                  </m:r>
                                </m:sub>
                                <m:sup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ZoneTexte 17">
                <a:extLst>
                  <a:ext uri="{FF2B5EF4-FFF2-40B4-BE49-F238E27FC236}">
                    <a16:creationId xmlns:a16="http://schemas.microsoft.com/office/drawing/2014/main" id="{D19F7005-C4A9-40E4-AD81-618451C79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3104065"/>
                <a:ext cx="3124200" cy="5568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92640AE4-62CC-4099-9D46-248C2A47820D}"/>
              </a:ext>
            </a:extLst>
          </p:cNvPr>
          <p:cNvSpPr/>
          <p:nvPr/>
        </p:nvSpPr>
        <p:spPr>
          <a:xfrm>
            <a:off x="3657600" y="1556528"/>
            <a:ext cx="1828800" cy="609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1st </a:t>
            </a:r>
            <a:r>
              <a:rPr lang="fr-FR" dirty="0" err="1">
                <a:solidFill>
                  <a:schemeClr val="tx1"/>
                </a:solidFill>
              </a:rPr>
              <a:t>order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kinetics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42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1) Charge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transfer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-voltage relation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Espace réservé du numéro de diapositive 11">
            <a:extLst>
              <a:ext uri="{FF2B5EF4-FFF2-40B4-BE49-F238E27FC236}">
                <a16:creationId xmlns:a16="http://schemas.microsoft.com/office/drawing/2014/main" id="{A29DC039-C6E3-4EAA-8A64-161E9D3E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25</a:t>
            </a:fld>
            <a:endParaRPr lang="en-US" sz="1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A6B655-F8BE-4E31-96EB-E5B0B1CBA1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40" t="8862" r="5831" b="58276"/>
          <a:stretch/>
        </p:blipFill>
        <p:spPr>
          <a:xfrm>
            <a:off x="2440806" y="1445547"/>
            <a:ext cx="4798194" cy="27825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8">
                <a:extLst>
                  <a:ext uri="{FF2B5EF4-FFF2-40B4-BE49-F238E27FC236}">
                    <a16:creationId xmlns:a16="http://schemas.microsoft.com/office/drawing/2014/main" id="{1BA91A27-F194-4861-9354-9036D0B158D9}"/>
                  </a:ext>
                </a:extLst>
              </p:cNvPr>
              <p:cNvSpPr txBox="1"/>
              <p:nvPr/>
            </p:nvSpPr>
            <p:spPr>
              <a:xfrm>
                <a:off x="-1" y="4267200"/>
                <a:ext cx="9144002" cy="1188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fr-CH" sz="1600" dirty="0">
                    <a:solidFill>
                      <a:schemeClr val="accent2"/>
                    </a:solidFill>
                  </a:rPr>
                  <a:t>Out of </a:t>
                </a:r>
                <a:r>
                  <a:rPr lang="fr-CH" sz="1600" dirty="0" err="1">
                    <a:solidFill>
                      <a:schemeClr val="accent2"/>
                    </a:solidFill>
                  </a:rPr>
                  <a:t>equilibrium</a:t>
                </a:r>
                <a:r>
                  <a:rPr lang="fr-CH" sz="1600" dirty="0">
                    <a:solidFill>
                      <a:schemeClr val="accent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fr-CH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CH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fr-CH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endParaRPr lang="fr-CH" sz="16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:endParaRPr lang="fr-CH" sz="400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𝑂𝑥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r>
                        <a:rPr lang="fr-FR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</m:d>
                      <m:r>
                        <a:rPr lang="fr-FR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H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𝑂𝑥</m:t>
                          </m:r>
                        </m:e>
                      </m:d>
                    </m:oMath>
                  </m:oMathPara>
                </a14:m>
                <a:endParaRPr lang="fr-FR" sz="1600" b="0" dirty="0"/>
              </a:p>
              <a:p>
                <a:pPr algn="ctr"/>
                <a:endParaRPr lang="en-US" sz="1400" dirty="0"/>
              </a:p>
            </p:txBody>
          </p:sp>
        </mc:Choice>
        <mc:Fallback>
          <p:sp>
            <p:nvSpPr>
              <p:cNvPr id="13" name="ZoneTexte 18">
                <a:extLst>
                  <a:ext uri="{FF2B5EF4-FFF2-40B4-BE49-F238E27FC236}">
                    <a16:creationId xmlns:a16="http://schemas.microsoft.com/office/drawing/2014/main" id="{1BA91A27-F194-4861-9354-9036D0B15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267200"/>
                <a:ext cx="9144002" cy="1188530"/>
              </a:xfrm>
              <a:prstGeom prst="rect">
                <a:avLst/>
              </a:prstGeom>
              <a:blipFill>
                <a:blip r:embed="rId4"/>
                <a:stretch>
                  <a:fillRect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862E65-CF9F-41C9-9D3B-6B10A9D6D268}"/>
              </a:ext>
            </a:extLst>
          </p:cNvPr>
          <p:cNvCxnSpPr/>
          <p:nvPr/>
        </p:nvCxnSpPr>
        <p:spPr>
          <a:xfrm>
            <a:off x="4814503" y="2409650"/>
            <a:ext cx="0" cy="43200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263DC4-74ED-4FF8-8D71-6025A045C156}"/>
              </a:ext>
            </a:extLst>
          </p:cNvPr>
          <p:cNvCxnSpPr/>
          <p:nvPr/>
        </p:nvCxnSpPr>
        <p:spPr>
          <a:xfrm>
            <a:off x="4814503" y="2836826"/>
            <a:ext cx="0" cy="10800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7F30DCD-24D1-4C5C-907C-5741C91783C9}"/>
              </a:ext>
            </a:extLst>
          </p:cNvPr>
          <p:cNvSpPr txBox="1"/>
          <p:nvPr/>
        </p:nvSpPr>
        <p:spPr>
          <a:xfrm>
            <a:off x="4724399" y="2808915"/>
            <a:ext cx="503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-</a:t>
            </a:r>
            <a:r>
              <a:rPr lang="fr-FR" dirty="0" err="1">
                <a:solidFill>
                  <a:srgbClr val="FF0000"/>
                </a:solidFill>
              </a:rPr>
              <a:t>i</a:t>
            </a:r>
            <a:r>
              <a:rPr lang="fr-FR" baseline="-25000" dirty="0" err="1">
                <a:solidFill>
                  <a:srgbClr val="FF0000"/>
                </a:solidFill>
              </a:rPr>
              <a:t>Ox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85266A-B1DA-4F12-A960-A0C65B7BDC76}"/>
              </a:ext>
            </a:extLst>
          </p:cNvPr>
          <p:cNvSpPr txBox="1"/>
          <p:nvPr/>
        </p:nvSpPr>
        <p:spPr>
          <a:xfrm>
            <a:off x="4724399" y="2370556"/>
            <a:ext cx="50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i</a:t>
            </a:r>
            <a:r>
              <a:rPr lang="fr-FR" baseline="-25000" dirty="0" err="1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50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1) Charge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transfer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-voltage relation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6397411-AD43-4D1A-AF8B-2FA72F7F7F4C}"/>
                  </a:ext>
                </a:extLst>
              </p:cNvPr>
              <p:cNvSpPr txBox="1"/>
              <p:nvPr/>
            </p:nvSpPr>
            <p:spPr>
              <a:xfrm>
                <a:off x="533400" y="1676400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6397411-AD43-4D1A-AF8B-2FA72F7F7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76400"/>
                <a:ext cx="31242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24D2AAF-CE34-4A58-815D-3F324347F473}"/>
                  </a:ext>
                </a:extLst>
              </p:cNvPr>
              <p:cNvSpPr txBox="1"/>
              <p:nvPr/>
            </p:nvSpPr>
            <p:spPr>
              <a:xfrm>
                <a:off x="5486400" y="1676400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24D2AAF-CE34-4A58-815D-3F324347F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676400"/>
                <a:ext cx="31242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4692469-E1AB-41AA-A6E3-04E65EFEBE8A}"/>
                  </a:ext>
                </a:extLst>
              </p:cNvPr>
              <p:cNvSpPr txBox="1"/>
              <p:nvPr/>
            </p:nvSpPr>
            <p:spPr>
              <a:xfrm>
                <a:off x="565674" y="2286000"/>
                <a:ext cx="8012652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fr-CH" b="0" dirty="0">
                    <a:effectLst/>
                    <a:latin typeface="Cambria Math" panose="02040503050406030204" pitchFamily="18" charset="0"/>
                  </a:rPr>
                  <a:t>where F </a:t>
                </a:r>
                <a:r>
                  <a:rPr lang="fr-CH" b="0" dirty="0" err="1">
                    <a:effectLst/>
                    <a:latin typeface="Cambria Math" panose="02040503050406030204" pitchFamily="18" charset="0"/>
                  </a:rPr>
                  <a:t>is</a:t>
                </a:r>
                <a:r>
                  <a:rPr lang="fr-CH" b="0" dirty="0">
                    <a:effectLst/>
                    <a:latin typeface="Cambria Math" panose="02040503050406030204" pitchFamily="18" charset="0"/>
                  </a:rPr>
                  <a:t> the Faraday constant </a:t>
                </a:r>
                <a14:m>
                  <m:oMath xmlns:m="http://schemas.openxmlformats.org/officeDocument/2006/math"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=96485 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𝑚𝑜𝑙</m:t>
                        </m:r>
                      </m:e>
                      <m:sup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CH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𝑅𝑒𝑑</m:t>
                        </m:r>
                      </m:sub>
                    </m:sSub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𝑂𝑥</m:t>
                        </m:r>
                      </m:sub>
                    </m:sSub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are kinetic constants that satisfy the Arrhenius law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4692469-E1AB-41AA-A6E3-04E65EFEB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74" y="2286000"/>
                <a:ext cx="8012652" cy="723275"/>
              </a:xfrm>
              <a:prstGeom prst="rect">
                <a:avLst/>
              </a:prstGeom>
              <a:blipFill>
                <a:blip r:embed="rId5"/>
                <a:stretch>
                  <a:fillRect t="-5042" b="-15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4813415-E631-48C5-AF04-709A1D055527}"/>
                  </a:ext>
                </a:extLst>
              </p:cNvPr>
              <p:cNvSpPr txBox="1"/>
              <p:nvPr/>
            </p:nvSpPr>
            <p:spPr>
              <a:xfrm>
                <a:off x="5410200" y="3789865"/>
                <a:ext cx="3276600" cy="399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−(1−</m:t>
                      </m:r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𝑧𝐹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4813415-E631-48C5-AF04-709A1D055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789865"/>
                <a:ext cx="3276600" cy="399148"/>
              </a:xfrm>
              <a:prstGeom prst="rect">
                <a:avLst/>
              </a:prstGeom>
              <a:blipFill>
                <a:blip r:embed="rId6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157B287-5ED4-4398-AC07-0AA88DEF2BCD}"/>
                  </a:ext>
                </a:extLst>
              </p:cNvPr>
              <p:cNvSpPr txBox="1"/>
              <p:nvPr/>
            </p:nvSpPr>
            <p:spPr>
              <a:xfrm>
                <a:off x="533401" y="3789865"/>
                <a:ext cx="3124200" cy="401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𝑧𝐹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157B287-5ED4-4398-AC07-0AA88DEF2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3789865"/>
                <a:ext cx="3124200" cy="401135"/>
              </a:xfrm>
              <a:prstGeom prst="rect">
                <a:avLst/>
              </a:prstGeom>
              <a:blipFill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B98F77C-C171-4560-83C0-08372022CE3A}"/>
                  </a:ext>
                </a:extLst>
              </p:cNvPr>
              <p:cNvSpPr txBox="1"/>
              <p:nvPr/>
            </p:nvSpPr>
            <p:spPr>
              <a:xfrm>
                <a:off x="5486400" y="3104065"/>
                <a:ext cx="3124200" cy="556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  <m:sSubSup>
                                <m:sSubSup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𝑂𝑥</m:t>
                                  </m:r>
                                </m:sub>
                                <m:sup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B98F77C-C171-4560-83C0-08372022C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104065"/>
                <a:ext cx="3124200" cy="5568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EBEC735-2965-4F2C-A975-F9D4D7752B14}"/>
                  </a:ext>
                </a:extLst>
              </p:cNvPr>
              <p:cNvSpPr txBox="1"/>
              <p:nvPr/>
            </p:nvSpPr>
            <p:spPr>
              <a:xfrm>
                <a:off x="533401" y="3104065"/>
                <a:ext cx="3124200" cy="556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  <m:sSubSup>
                                <m:sSubSup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𝑅𝑒𝑑</m:t>
                                  </m:r>
                                </m:sub>
                                <m:sup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EBEC735-2965-4F2C-A975-F9D4D7752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3104065"/>
                <a:ext cx="3124200" cy="5568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space réservé du numéro de diapositive 11">
            <a:extLst>
              <a:ext uri="{FF2B5EF4-FFF2-40B4-BE49-F238E27FC236}">
                <a16:creationId xmlns:a16="http://schemas.microsoft.com/office/drawing/2014/main" id="{A29DC039-C6E3-4EAA-8A64-161E9D3E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26</a:t>
            </a:fld>
            <a:endParaRPr lang="en-US" sz="14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DAAB2A-FAE5-45F3-8AFC-194179711659}"/>
              </a:ext>
            </a:extLst>
          </p:cNvPr>
          <p:cNvSpPr/>
          <p:nvPr/>
        </p:nvSpPr>
        <p:spPr>
          <a:xfrm>
            <a:off x="3657600" y="1556528"/>
            <a:ext cx="1828800" cy="609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1st </a:t>
            </a:r>
            <a:r>
              <a:rPr lang="fr-FR" dirty="0" err="1">
                <a:solidFill>
                  <a:schemeClr val="tx1"/>
                </a:solidFill>
              </a:rPr>
              <a:t>order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kinetics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18">
                <a:extLst>
                  <a:ext uri="{FF2B5EF4-FFF2-40B4-BE49-F238E27FC236}">
                    <a16:creationId xmlns:a16="http://schemas.microsoft.com/office/drawing/2014/main" id="{55ACB279-D93A-496F-968F-E7F113200444}"/>
                  </a:ext>
                </a:extLst>
              </p:cNvPr>
              <p:cNvSpPr txBox="1"/>
              <p:nvPr/>
            </p:nvSpPr>
            <p:spPr>
              <a:xfrm>
                <a:off x="0" y="4267200"/>
                <a:ext cx="9144002" cy="1366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fr-CH" sz="1600" dirty="0">
                    <a:solidFill>
                      <a:schemeClr val="accent2"/>
                    </a:solidFill>
                  </a:rPr>
                  <a:t>Out of </a:t>
                </a:r>
                <a:r>
                  <a:rPr lang="fr-CH" sz="1600" dirty="0" err="1">
                    <a:solidFill>
                      <a:schemeClr val="accent2"/>
                    </a:solidFill>
                  </a:rPr>
                  <a:t>equilibrium</a:t>
                </a:r>
                <a:r>
                  <a:rPr lang="fr-CH" sz="1600" dirty="0">
                    <a:solidFill>
                      <a:schemeClr val="accent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fr-CH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CH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fr-CH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endParaRPr lang="fr-CH" sz="16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:endParaRPr lang="fr-CH" sz="400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𝑂𝑥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1600" i="1"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sz="1600" i="1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1600" i="1"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</m:d>
                      <m:r>
                        <a:rPr lang="fr-FR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H" sz="1600" i="1"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sz="1600" i="1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1600" i="1">
                              <a:latin typeface="Cambria Math" panose="02040503050406030204" pitchFamily="18" charset="0"/>
                            </a:rPr>
                            <m:t>𝑂𝑥</m:t>
                          </m:r>
                        </m:e>
                      </m:d>
                    </m:oMath>
                  </m:oMathPara>
                </a14:m>
                <a:endParaRPr lang="fr-FR" sz="16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𝑧𝐹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𝑅𝑒𝑑</m:t>
                              </m:r>
                            </m:e>
                          </m:d>
                          <m:sSub>
                            <m:sSubPr>
                              <m:ctrlP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𝑂𝑥</m:t>
                              </m:r>
                            </m:sub>
                          </m:sSub>
                          <m:r>
                            <a:rPr lang="fr-CH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𝑂𝑥</m:t>
                                      </m:r>
                                    </m:sub>
                                    <m:sup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𝑅𝑇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𝑧𝐹</m:t>
                                  </m:r>
                                  <m:sSub>
                                    <m:sSubPr>
                                      <m:ctrlP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l-GR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𝑅𝑇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sSup>
                        <m:sSupPr>
                          <m:ctrlPr>
                            <a:rPr lang="fr-CH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𝑧𝐹</m:t>
                              </m:r>
                              <m: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  <m:r>
                        <a:rPr lang="fr-FR" sz="1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fr-CH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𝑧𝐹</m:t>
                          </m:r>
                          <m:sSub>
                            <m:sSubPr>
                              <m:ctrlP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𝑅𝑒𝑑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𝑅𝑒𝑑</m:t>
                              </m:r>
                            </m:sub>
                          </m:sSub>
                          <m:r>
                            <a:rPr lang="fr-CH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𝑅𝑒𝑑</m:t>
                                      </m:r>
                                    </m:sub>
                                    <m:sup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𝑅𝑇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𝑧𝐹</m:t>
                                  </m:r>
                                  <m:sSub>
                                    <m:sSubPr>
                                      <m:ctrlP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l-GR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𝑅𝑇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sSub>
                        <m:sSubPr>
                          <m:ctrlPr>
                            <a:rPr lang="fr-CH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sSup>
                        <m:sSupPr>
                          <m:ctrlPr>
                            <a:rPr lang="fr-CH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𝑧𝐹</m:t>
                              </m:r>
                              <m:r>
                                <a:rPr lang="fr-CH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1" name="ZoneTexte 18">
                <a:extLst>
                  <a:ext uri="{FF2B5EF4-FFF2-40B4-BE49-F238E27FC236}">
                    <a16:creationId xmlns:a16="http://schemas.microsoft.com/office/drawing/2014/main" id="{55ACB279-D93A-496F-968F-E7F113200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67200"/>
                <a:ext cx="9144002" cy="1366784"/>
              </a:xfrm>
              <a:prstGeom prst="rect">
                <a:avLst/>
              </a:prstGeom>
              <a:blipFill>
                <a:blip r:embed="rId10"/>
                <a:stretch>
                  <a:fillRect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28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1) Charge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transfer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-voltage relation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6397411-AD43-4D1A-AF8B-2FA72F7F7F4C}"/>
                  </a:ext>
                </a:extLst>
              </p:cNvPr>
              <p:cNvSpPr txBox="1"/>
              <p:nvPr/>
            </p:nvSpPr>
            <p:spPr>
              <a:xfrm>
                <a:off x="533400" y="1676400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6397411-AD43-4D1A-AF8B-2FA72F7F7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76400"/>
                <a:ext cx="31242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24D2AAF-CE34-4A58-815D-3F324347F473}"/>
                  </a:ext>
                </a:extLst>
              </p:cNvPr>
              <p:cNvSpPr txBox="1"/>
              <p:nvPr/>
            </p:nvSpPr>
            <p:spPr>
              <a:xfrm>
                <a:off x="5486400" y="1676400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24D2AAF-CE34-4A58-815D-3F324347F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676400"/>
                <a:ext cx="31242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4692469-E1AB-41AA-A6E3-04E65EFEBE8A}"/>
                  </a:ext>
                </a:extLst>
              </p:cNvPr>
              <p:cNvSpPr txBox="1"/>
              <p:nvPr/>
            </p:nvSpPr>
            <p:spPr>
              <a:xfrm>
                <a:off x="565674" y="2286000"/>
                <a:ext cx="8012652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fr-CH" b="0" dirty="0">
                    <a:effectLst/>
                    <a:latin typeface="Cambria Math" panose="02040503050406030204" pitchFamily="18" charset="0"/>
                  </a:rPr>
                  <a:t>where F </a:t>
                </a:r>
                <a:r>
                  <a:rPr lang="fr-CH" b="0" dirty="0" err="1">
                    <a:effectLst/>
                    <a:latin typeface="Cambria Math" panose="02040503050406030204" pitchFamily="18" charset="0"/>
                  </a:rPr>
                  <a:t>is</a:t>
                </a:r>
                <a:r>
                  <a:rPr lang="fr-CH" b="0" dirty="0">
                    <a:effectLst/>
                    <a:latin typeface="Cambria Math" panose="02040503050406030204" pitchFamily="18" charset="0"/>
                  </a:rPr>
                  <a:t> the Faraday constant </a:t>
                </a:r>
                <a14:m>
                  <m:oMath xmlns:m="http://schemas.openxmlformats.org/officeDocument/2006/math"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=96485 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b="0" i="1" smtClean="0">
                        <a:effectLst/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𝑚𝑜𝑙</m:t>
                        </m:r>
                      </m:e>
                      <m:sup>
                        <m:r>
                          <a:rPr lang="fr-FR" b="0" i="1" smtClean="0"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CH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𝑅𝑒𝑑</m:t>
                        </m:r>
                      </m:sub>
                    </m:sSub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𝑂𝑥</m:t>
                        </m:r>
                      </m:sub>
                    </m:sSub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are kinetic constants that satisfy the Arrhenius law</a:t>
                </a: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4692469-E1AB-41AA-A6E3-04E65EFEB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74" y="2286000"/>
                <a:ext cx="8012652" cy="723275"/>
              </a:xfrm>
              <a:prstGeom prst="rect">
                <a:avLst/>
              </a:prstGeom>
              <a:blipFill>
                <a:blip r:embed="rId5"/>
                <a:stretch>
                  <a:fillRect t="-5042" b="-15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4813415-E631-48C5-AF04-709A1D055527}"/>
                  </a:ext>
                </a:extLst>
              </p:cNvPr>
              <p:cNvSpPr txBox="1"/>
              <p:nvPr/>
            </p:nvSpPr>
            <p:spPr>
              <a:xfrm>
                <a:off x="5410200" y="3789865"/>
                <a:ext cx="3276600" cy="399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−(1−</m:t>
                      </m:r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𝑧𝐹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4813415-E631-48C5-AF04-709A1D055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789865"/>
                <a:ext cx="3276600" cy="399148"/>
              </a:xfrm>
              <a:prstGeom prst="rect">
                <a:avLst/>
              </a:prstGeom>
              <a:blipFill>
                <a:blip r:embed="rId6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157B287-5ED4-4398-AC07-0AA88DEF2BCD}"/>
                  </a:ext>
                </a:extLst>
              </p:cNvPr>
              <p:cNvSpPr txBox="1"/>
              <p:nvPr/>
            </p:nvSpPr>
            <p:spPr>
              <a:xfrm>
                <a:off x="533401" y="3789865"/>
                <a:ext cx="3124200" cy="401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𝑧𝐹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157B287-5ED4-4398-AC07-0AA88DEF2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3789865"/>
                <a:ext cx="3124200" cy="401135"/>
              </a:xfrm>
              <a:prstGeom prst="rect">
                <a:avLst/>
              </a:prstGeom>
              <a:blipFill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B98F77C-C171-4560-83C0-08372022CE3A}"/>
                  </a:ext>
                </a:extLst>
              </p:cNvPr>
              <p:cNvSpPr txBox="1"/>
              <p:nvPr/>
            </p:nvSpPr>
            <p:spPr>
              <a:xfrm>
                <a:off x="5486400" y="3104065"/>
                <a:ext cx="3124200" cy="556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  <m:sSubSup>
                                <m:sSubSup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𝑂𝑥</m:t>
                                  </m:r>
                                </m:sub>
                                <m:sup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B98F77C-C171-4560-83C0-08372022C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104065"/>
                <a:ext cx="3124200" cy="5568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EBEC735-2965-4F2C-A975-F9D4D7752B14}"/>
                  </a:ext>
                </a:extLst>
              </p:cNvPr>
              <p:cNvSpPr txBox="1"/>
              <p:nvPr/>
            </p:nvSpPr>
            <p:spPr>
              <a:xfrm>
                <a:off x="533401" y="3104065"/>
                <a:ext cx="3124200" cy="556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  <m:sSubSup>
                                <m:sSubSup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𝑅𝑒𝑑</m:t>
                                  </m:r>
                                </m:sub>
                                <m:sup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EBEC735-2965-4F2C-A975-F9D4D7752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3104065"/>
                <a:ext cx="3124200" cy="5568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space réservé du numéro de diapositive 11">
            <a:extLst>
              <a:ext uri="{FF2B5EF4-FFF2-40B4-BE49-F238E27FC236}">
                <a16:creationId xmlns:a16="http://schemas.microsoft.com/office/drawing/2014/main" id="{A29DC039-C6E3-4EAA-8A64-161E9D3E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27</a:t>
            </a:fld>
            <a:endParaRPr lang="en-US" sz="14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DAAB2A-FAE5-45F3-8AFC-194179711659}"/>
              </a:ext>
            </a:extLst>
          </p:cNvPr>
          <p:cNvSpPr/>
          <p:nvPr/>
        </p:nvSpPr>
        <p:spPr>
          <a:xfrm>
            <a:off x="3657600" y="1556528"/>
            <a:ext cx="1828800" cy="609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1st </a:t>
            </a:r>
            <a:r>
              <a:rPr lang="fr-FR" dirty="0" err="1">
                <a:solidFill>
                  <a:schemeClr val="tx1"/>
                </a:solidFill>
              </a:rPr>
              <a:t>order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kinetics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6">
                <a:extLst>
                  <a:ext uri="{FF2B5EF4-FFF2-40B4-BE49-F238E27FC236}">
                    <a16:creationId xmlns:a16="http://schemas.microsoft.com/office/drawing/2014/main" id="{8CE3C6E5-8AC3-41BA-A54B-946D00B84500}"/>
                  </a:ext>
                </a:extLst>
              </p:cNvPr>
              <p:cNvSpPr txBox="1"/>
              <p:nvPr/>
            </p:nvSpPr>
            <p:spPr>
              <a:xfrm>
                <a:off x="1981202" y="5840798"/>
                <a:ext cx="5257798" cy="1017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fr-CH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𝑧𝐹</m:t>
                                  </m:r>
                                  <m:r>
                                    <a:rPr lang="fr-CH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𝑅𝑇</m:t>
                                  </m:r>
                                </m:den>
                              </m:f>
                            </m:sup>
                          </m:sSup>
                          <m: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𝑧𝐹</m:t>
                                  </m:r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𝑅𝑇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Butler-Volmer equation</a:t>
                </a:r>
              </a:p>
            </p:txBody>
          </p:sp>
        </mc:Choice>
        <mc:Fallback>
          <p:sp>
            <p:nvSpPr>
              <p:cNvPr id="16" name="ZoneTexte 6">
                <a:extLst>
                  <a:ext uri="{FF2B5EF4-FFF2-40B4-BE49-F238E27FC236}">
                    <a16:creationId xmlns:a16="http://schemas.microsoft.com/office/drawing/2014/main" id="{8CE3C6E5-8AC3-41BA-A54B-946D00B84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2" y="5840798"/>
                <a:ext cx="5257798" cy="1017202"/>
              </a:xfrm>
              <a:prstGeom prst="rect">
                <a:avLst/>
              </a:prstGeom>
              <a:blipFill>
                <a:blip r:embed="rId10"/>
                <a:stretch>
                  <a:fillRect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2CD545A4-505F-4A37-9912-68A334C358F2}"/>
              </a:ext>
            </a:extLst>
          </p:cNvPr>
          <p:cNvSpPr/>
          <p:nvPr/>
        </p:nvSpPr>
        <p:spPr>
          <a:xfrm>
            <a:off x="1981200" y="5715000"/>
            <a:ext cx="5181600" cy="1143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18">
                <a:extLst>
                  <a:ext uri="{FF2B5EF4-FFF2-40B4-BE49-F238E27FC236}">
                    <a16:creationId xmlns:a16="http://schemas.microsoft.com/office/drawing/2014/main" id="{55ACB279-D93A-496F-968F-E7F113200444}"/>
                  </a:ext>
                </a:extLst>
              </p:cNvPr>
              <p:cNvSpPr txBox="1"/>
              <p:nvPr/>
            </p:nvSpPr>
            <p:spPr>
              <a:xfrm>
                <a:off x="-1828799" y="4267200"/>
                <a:ext cx="12801600" cy="1366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fr-CH" sz="1600" dirty="0">
                    <a:solidFill>
                      <a:schemeClr val="accent2"/>
                    </a:solidFill>
                  </a:rPr>
                  <a:t>Out of </a:t>
                </a:r>
                <a:r>
                  <a:rPr lang="fr-CH" sz="1600" dirty="0" err="1">
                    <a:solidFill>
                      <a:schemeClr val="accent2"/>
                    </a:solidFill>
                  </a:rPr>
                  <a:t>equilibrium</a:t>
                </a:r>
                <a:r>
                  <a:rPr lang="fr-CH" sz="1600" dirty="0">
                    <a:solidFill>
                      <a:schemeClr val="accent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fr-CH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CH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fr-CH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endParaRPr lang="fr-CH" sz="16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:endParaRPr lang="fr-CH" sz="400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𝑂𝑥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1600" i="1"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sz="1600" i="1">
                              <a:latin typeface="Cambria Math" panose="02040503050406030204" pitchFamily="18" charset="0"/>
                            </a:rPr>
                            <m:t>𝑂𝑥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1600" i="1">
                              <a:latin typeface="Cambria Math" panose="02040503050406030204" pitchFamily="18" charset="0"/>
                            </a:rPr>
                            <m:t>𝑅𝑒𝑑</m:t>
                          </m:r>
                        </m:e>
                      </m:d>
                      <m:r>
                        <a:rPr lang="fr-FR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H" sz="1600" i="1">
                          <a:latin typeface="Cambria Math" panose="02040503050406030204" pitchFamily="18" charset="0"/>
                        </a:rPr>
                        <m:t>𝑧𝐹</m:t>
                      </m:r>
                      <m:sSub>
                        <m:sSubPr>
                          <m:ctrlPr>
                            <a:rPr lang="fr-CH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sz="1600" i="1">
                              <a:latin typeface="Cambria Math" panose="02040503050406030204" pitchFamily="18" charset="0"/>
                            </a:rPr>
                            <m:t>𝑅𝑒𝑑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CH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1600" i="1">
                              <a:latin typeface="Cambria Math" panose="02040503050406030204" pitchFamily="18" charset="0"/>
                            </a:rPr>
                            <m:t>𝑂𝑥</m:t>
                          </m:r>
                        </m:e>
                      </m:d>
                    </m:oMath>
                  </m:oMathPara>
                </a14:m>
                <a:endParaRPr lang="fr-FR" sz="16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𝑧𝐹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𝑅𝑒𝑑</m:t>
                              </m:r>
                            </m:e>
                          </m:d>
                          <m:sSub>
                            <m:sSubPr>
                              <m:ctrlP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𝑂𝑥</m:t>
                              </m:r>
                            </m:sub>
                          </m:sSub>
                          <m:r>
                            <a:rPr lang="fr-CH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𝑂𝑥</m:t>
                                      </m:r>
                                    </m:sub>
                                    <m:sup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𝑅𝑇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𝑧𝐹</m:t>
                                  </m:r>
                                  <m:sSub>
                                    <m:sSubPr>
                                      <m:ctrlP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l-GR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𝑅𝑇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sSup>
                        <m:sSupPr>
                          <m:ctrlPr>
                            <a:rPr lang="fr-CH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𝑧𝐹</m:t>
                              </m:r>
                              <m: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  <m:r>
                        <a:rPr lang="fr-FR" sz="1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fr-CH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𝑧𝐹</m:t>
                          </m:r>
                          <m:sSub>
                            <m:sSubPr>
                              <m:ctrlP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𝑅𝑒𝑑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𝑅𝑒𝑑</m:t>
                              </m:r>
                            </m:sub>
                          </m:sSub>
                          <m:r>
                            <a:rPr lang="fr-CH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𝑅𝑒𝑑</m:t>
                                      </m:r>
                                    </m:sub>
                                    <m:sup>
                                      <m: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𝑅𝑇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𝑧𝐹</m:t>
                                  </m:r>
                                  <m:sSub>
                                    <m:sSubPr>
                                      <m:ctrlPr>
                                        <a:rPr lang="fr-CH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l-GR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CH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𝑅𝑇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sSub>
                        <m:sSubPr>
                          <m:ctrlPr>
                            <a:rPr lang="fr-CH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sSup>
                        <m:sSupPr>
                          <m:ctrlPr>
                            <a:rPr lang="fr-CH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𝑧𝐹</m:t>
                              </m:r>
                              <m:r>
                                <a:rPr lang="fr-CH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1" name="ZoneTexte 18">
                <a:extLst>
                  <a:ext uri="{FF2B5EF4-FFF2-40B4-BE49-F238E27FC236}">
                    <a16:creationId xmlns:a16="http://schemas.microsoft.com/office/drawing/2014/main" id="{55ACB279-D93A-496F-968F-E7F113200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8799" y="4267200"/>
                <a:ext cx="12801600" cy="1366784"/>
              </a:xfrm>
              <a:prstGeom prst="rect">
                <a:avLst/>
              </a:prstGeom>
              <a:blipFill>
                <a:blip r:embed="rId11"/>
                <a:stretch>
                  <a:fillRect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782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1) Charge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transfer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-voltage relation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290B3C9-7148-4DB5-AA55-DEACDD9182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8" r="8336"/>
          <a:stretch/>
        </p:blipFill>
        <p:spPr>
          <a:xfrm>
            <a:off x="4608952" y="2209800"/>
            <a:ext cx="4382648" cy="28194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4D4A044-7FE9-48CD-8614-F0D1E993F7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0" t="32223" r="30833" b="23333"/>
          <a:stretch/>
        </p:blipFill>
        <p:spPr>
          <a:xfrm>
            <a:off x="113152" y="2116369"/>
            <a:ext cx="4495800" cy="2895600"/>
          </a:xfrm>
          <a:prstGeom prst="rect">
            <a:avLst/>
          </a:prstGeom>
          <a:ln>
            <a:noFill/>
          </a:ln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1895AD2-6F3D-4BD0-B7F2-3F0C8192B36F}"/>
              </a:ext>
            </a:extLst>
          </p:cNvPr>
          <p:cNvSpPr/>
          <p:nvPr/>
        </p:nvSpPr>
        <p:spPr>
          <a:xfrm>
            <a:off x="4572000" y="1600200"/>
            <a:ext cx="4458848" cy="3429000"/>
          </a:xfrm>
          <a:prstGeom prst="roundRect">
            <a:avLst>
              <a:gd name="adj" fmla="val 98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BBECA386-1069-4EC9-83CC-306A35A8D883}"/>
              </a:ext>
            </a:extLst>
          </p:cNvPr>
          <p:cNvSpPr/>
          <p:nvPr/>
        </p:nvSpPr>
        <p:spPr>
          <a:xfrm>
            <a:off x="113152" y="1600200"/>
            <a:ext cx="4458848" cy="3429000"/>
          </a:xfrm>
          <a:prstGeom prst="roundRect">
            <a:avLst>
              <a:gd name="adj" fmla="val 98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88C2332-8BB2-4BC0-8259-687224CD3853}"/>
              </a:ext>
            </a:extLst>
          </p:cNvPr>
          <p:cNvSpPr txBox="1"/>
          <p:nvPr/>
        </p:nvSpPr>
        <p:spPr>
          <a:xfrm>
            <a:off x="4896424" y="1676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/>
              <a:t>Effect</a:t>
            </a:r>
            <a:r>
              <a:rPr lang="fr-CH" dirty="0"/>
              <a:t> of the exchange </a:t>
            </a:r>
            <a:r>
              <a:rPr lang="fr-CH" dirty="0" err="1"/>
              <a:t>current</a:t>
            </a:r>
            <a:r>
              <a:rPr lang="fr-CH" dirty="0"/>
              <a:t> i</a:t>
            </a:r>
            <a:r>
              <a:rPr lang="fr-CH" baseline="-25000" dirty="0"/>
              <a:t>0</a:t>
            </a:r>
            <a:endParaRPr lang="en-US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A904BCD-9CE5-4B26-90B3-908ED1739AE9}"/>
              </a:ext>
            </a:extLst>
          </p:cNvPr>
          <p:cNvSpPr txBox="1"/>
          <p:nvPr/>
        </p:nvSpPr>
        <p:spPr>
          <a:xfrm>
            <a:off x="437576" y="1676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/>
              <a:t>Effect</a:t>
            </a:r>
            <a:r>
              <a:rPr lang="fr-CH" dirty="0"/>
              <a:t> of the </a:t>
            </a:r>
            <a:r>
              <a:rPr lang="fr-CH" dirty="0" err="1"/>
              <a:t>transfer</a:t>
            </a:r>
            <a:r>
              <a:rPr lang="fr-CH" dirty="0"/>
              <a:t> coefficient </a:t>
            </a:r>
            <a:r>
              <a:rPr lang="el-GR" dirty="0"/>
              <a:t>α</a:t>
            </a:r>
            <a:endParaRPr lang="en-US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F1661828-1B33-41C9-946F-03F47668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28</a:t>
            </a:fld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6">
                <a:extLst>
                  <a:ext uri="{FF2B5EF4-FFF2-40B4-BE49-F238E27FC236}">
                    <a16:creationId xmlns:a16="http://schemas.microsoft.com/office/drawing/2014/main" id="{556B2E50-9FF8-4F05-947E-BFDE05EDD88C}"/>
                  </a:ext>
                </a:extLst>
              </p:cNvPr>
              <p:cNvSpPr txBox="1"/>
              <p:nvPr/>
            </p:nvSpPr>
            <p:spPr>
              <a:xfrm>
                <a:off x="1981202" y="5840798"/>
                <a:ext cx="5257798" cy="1017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fr-CH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𝑧𝐹</m:t>
                                  </m:r>
                                  <m:r>
                                    <a:rPr lang="fr-CH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𝑅𝑇</m:t>
                                  </m:r>
                                </m:den>
                              </m:f>
                            </m:sup>
                          </m:sSup>
                          <m: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𝑧𝐹</m:t>
                                  </m:r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𝑅𝑇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Butler-Volmer equation</a:t>
                </a:r>
              </a:p>
            </p:txBody>
          </p:sp>
        </mc:Choice>
        <mc:Fallback xmlns="">
          <p:sp>
            <p:nvSpPr>
              <p:cNvPr id="13" name="ZoneTexte 6">
                <a:extLst>
                  <a:ext uri="{FF2B5EF4-FFF2-40B4-BE49-F238E27FC236}">
                    <a16:creationId xmlns:a16="http://schemas.microsoft.com/office/drawing/2014/main" id="{556B2E50-9FF8-4F05-947E-BFDE05EDD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2" y="5840798"/>
                <a:ext cx="5257798" cy="1017202"/>
              </a:xfrm>
              <a:prstGeom prst="rect">
                <a:avLst/>
              </a:prstGeom>
              <a:blipFill>
                <a:blip r:embed="rId5"/>
                <a:stretch>
                  <a:fillRect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561D225-866E-4B40-B95C-72008B0C93E4}"/>
              </a:ext>
            </a:extLst>
          </p:cNvPr>
          <p:cNvSpPr/>
          <p:nvPr/>
        </p:nvSpPr>
        <p:spPr>
          <a:xfrm>
            <a:off x="1981200" y="5715000"/>
            <a:ext cx="5181600" cy="1143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57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1) Charge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transfer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-voltage relation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FFBE07F-17CB-4E39-AEB9-AA146B4F5ED2}"/>
                  </a:ext>
                </a:extLst>
              </p:cNvPr>
              <p:cNvSpPr txBox="1"/>
              <p:nvPr/>
            </p:nvSpPr>
            <p:spPr>
              <a:xfrm>
                <a:off x="76201" y="5388741"/>
                <a:ext cx="9067800" cy="1436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fr-CH" sz="1600" dirty="0"/>
                  <a:t>Out of </a:t>
                </a:r>
                <a:r>
                  <a:rPr lang="fr-CH" sz="1600" dirty="0" err="1"/>
                  <a:t>equilibrium</a:t>
                </a:r>
                <a:r>
                  <a:rPr lang="fr-CH" sz="16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fr-CH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fr-CH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endParaRPr lang="fr-CH" sz="16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fr-CH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𝑧𝐹</m:t>
                                  </m:r>
                                  <m:r>
                                    <a:rPr lang="fr-CH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𝑅𝑇</m:t>
                                  </m:r>
                                </m:den>
                              </m:f>
                            </m:sup>
                          </m:sSup>
                          <m: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𝑧𝐹</m:t>
                                  </m:r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r>
                                    <a:rPr lang="fr-CH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𝑅𝑇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Butler-Volmer equation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FFBE07F-17CB-4E39-AEB9-AA146B4F5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5388741"/>
                <a:ext cx="9067800" cy="1436291"/>
              </a:xfrm>
              <a:prstGeom prst="rect">
                <a:avLst/>
              </a:prstGeom>
              <a:blipFill>
                <a:blip r:embed="rId3"/>
                <a:stretch>
                  <a:fillRect t="-847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1DD8685-0334-4A6B-9D09-F5004A38DF0C}"/>
              </a:ext>
            </a:extLst>
          </p:cNvPr>
          <p:cNvSpPr/>
          <p:nvPr/>
        </p:nvSpPr>
        <p:spPr>
          <a:xfrm>
            <a:off x="1981200" y="5334000"/>
            <a:ext cx="5181600" cy="1524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A4AB69B9-B4E7-42F3-8F3A-D65687F4BC7C}"/>
                  </a:ext>
                </a:extLst>
              </p:cNvPr>
              <p:cNvSpPr txBox="1"/>
              <p:nvPr/>
            </p:nvSpPr>
            <p:spPr>
              <a:xfrm>
                <a:off x="533400" y="3429000"/>
                <a:ext cx="8229600" cy="1817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High </a:t>
                </a:r>
                <a:r>
                  <a:rPr lang="fr-CH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overpotential</a:t>
                </a:r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approximation:  (</a:t>
                </a:r>
                <a:r>
                  <a:rPr lang="fr-CH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cathodic</a:t>
                </a:r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e>
                      <m:sup>
                        <m:f>
                          <m:f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𝑧𝐹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</m:sup>
                    </m:sSup>
                    <m:r>
                      <a:rPr lang="fr-CH" b="0" i="1" smtClean="0"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𝑒𝑥𝑝</m:t>
                        </m:r>
                      </m:e>
                      <m:sup>
                        <m:f>
                          <m:f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𝑧𝐹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𝑖𝑐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𝑒𝑥𝑝</m:t>
                        </m:r>
                      </m:e>
                      <m:sup>
                        <m:f>
                          <m:f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𝑧𝐹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</m:sup>
                    </m:sSup>
                  </m:oMath>
                </a14:m>
                <a:endParaRPr lang="fr-CH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𝑧𝐹</m:t>
                        </m:r>
                      </m:den>
                    </m:f>
                    <m:d>
                      <m:d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CH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CH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dirty="0"/>
                  <a:t>	Tafel equation: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fr-CH" sz="1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A4AB69B9-B4E7-42F3-8F3A-D65687F4B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429000"/>
                <a:ext cx="8229600" cy="1817036"/>
              </a:xfrm>
              <a:prstGeom prst="rect">
                <a:avLst/>
              </a:prstGeom>
              <a:blipFill>
                <a:blip r:embed="rId4"/>
                <a:stretch>
                  <a:fillRect l="-741" t="-2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C216149-8AF4-4A6B-ACE2-0B9FED09890D}"/>
                  </a:ext>
                </a:extLst>
              </p:cNvPr>
              <p:cNvSpPr txBox="1"/>
              <p:nvPr/>
            </p:nvSpPr>
            <p:spPr>
              <a:xfrm>
                <a:off x="533400" y="1524000"/>
                <a:ext cx="8229600" cy="1603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 </a:t>
                </a:r>
                <a:r>
                  <a:rPr lang="fr-CH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overpotential</a:t>
                </a:r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approximation: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𝑧𝐹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e>
                      <m:sup>
                        <m:f>
                          <m:f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𝑧𝐹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</m:sup>
                    </m:sSup>
                    <m:r>
                      <a:rPr lang="fr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𝑧𝐹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fr-CH" i="1"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  <m:r>
                      <a:rPr lang="fr-CH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and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𝑧𝐹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fr-CH" i="1"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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𝑒𝑥𝑝</m:t>
                        </m:r>
                      </m:e>
                      <m:sup>
                        <m:f>
                          <m:f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(1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𝑧𝐹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</m:sup>
                    </m:sSup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𝑧𝐹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fr-CH" i="1"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endParaRPr lang="fr-CH" sz="1000" b="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fr-CH" dirty="0"/>
                  <a:t>Linear approximation: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𝑧𝐹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𝑅𝑇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C216149-8AF4-4A6B-ACE2-0B9FED098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8229600" cy="1603388"/>
              </a:xfrm>
              <a:prstGeom prst="rect">
                <a:avLst/>
              </a:prstGeom>
              <a:blipFill>
                <a:blip r:embed="rId5"/>
                <a:stretch>
                  <a:fillRect l="-741" t="-2281" b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E204ACD-CAD8-4AF5-8F0F-AD1C8F1F5DA2}"/>
              </a:ext>
            </a:extLst>
          </p:cNvPr>
          <p:cNvSpPr/>
          <p:nvPr/>
        </p:nvSpPr>
        <p:spPr>
          <a:xfrm>
            <a:off x="2743202" y="2577015"/>
            <a:ext cx="3733798" cy="609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5436F1-B78E-4BB3-AA25-93D060670E7F}"/>
              </a:ext>
            </a:extLst>
          </p:cNvPr>
          <p:cNvSpPr/>
          <p:nvPr/>
        </p:nvSpPr>
        <p:spPr>
          <a:xfrm>
            <a:off x="533400" y="4379261"/>
            <a:ext cx="5943600" cy="609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ce réservé du numéro de diapositive 11">
            <a:extLst>
              <a:ext uri="{FF2B5EF4-FFF2-40B4-BE49-F238E27FC236}">
                <a16:creationId xmlns:a16="http://schemas.microsoft.com/office/drawing/2014/main" id="{BB218805-8C2F-468C-AA33-43AF5D45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1847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028" y="1905000"/>
            <a:ext cx="2530475" cy="1402715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2500" spc="-5" dirty="0">
                <a:latin typeface="Arial"/>
                <a:cs typeface="Arial"/>
              </a:rPr>
              <a:t>Metal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lang="fr-FR" sz="2500" spc="-75" dirty="0">
                <a:latin typeface="Arial"/>
                <a:cs typeface="Arial"/>
              </a:rPr>
              <a:t>Cati</a:t>
            </a:r>
            <a:r>
              <a:rPr sz="2500" spc="-5" dirty="0">
                <a:latin typeface="Arial"/>
                <a:cs typeface="Arial"/>
              </a:rPr>
              <a:t>on</a:t>
            </a:r>
            <a:endParaRPr sz="2500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2130"/>
              </a:spcBef>
              <a:tabLst>
                <a:tab pos="2257425" algn="l"/>
              </a:tabLst>
            </a:pPr>
            <a:r>
              <a:rPr sz="3500" b="1" spc="-5" dirty="0">
                <a:solidFill>
                  <a:srgbClr val="00AF50"/>
                </a:solidFill>
                <a:latin typeface="Arial"/>
                <a:cs typeface="Arial"/>
              </a:rPr>
              <a:t>M</a:t>
            </a:r>
            <a:r>
              <a:rPr sz="3500" b="1" baseline="30000" dirty="0">
                <a:solidFill>
                  <a:srgbClr val="00AF50"/>
                </a:solidFill>
                <a:latin typeface="Arial"/>
                <a:cs typeface="Arial"/>
              </a:rPr>
              <a:t>z+</a:t>
            </a:r>
            <a:r>
              <a:rPr sz="3500" b="1" dirty="0">
                <a:solidFill>
                  <a:srgbClr val="00AF50"/>
                </a:solidFill>
                <a:latin typeface="Arial"/>
                <a:cs typeface="Arial"/>
              </a:rPr>
              <a:t>	+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0383" y="2097550"/>
            <a:ext cx="13493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"/>
                <a:cs typeface="Arial"/>
              </a:rPr>
              <a:t>Electrons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3991" y="2097550"/>
            <a:ext cx="23171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"/>
                <a:cs typeface="Arial"/>
              </a:rPr>
              <a:t>Deposited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Metal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63116" y="2748250"/>
            <a:ext cx="69342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lang="fr-CH" sz="3500" b="1" spc="-5" dirty="0">
                <a:solidFill>
                  <a:srgbClr val="00AF50"/>
                </a:solidFill>
                <a:latin typeface="Arial"/>
                <a:cs typeface="Arial"/>
              </a:rPr>
              <a:t>z</a:t>
            </a:r>
            <a:r>
              <a:rPr sz="3500" b="1" spc="-5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3450" b="1" spc="-7" baseline="25362" dirty="0">
                <a:solidFill>
                  <a:srgbClr val="00AF50"/>
                </a:solidFill>
                <a:latin typeface="Arial"/>
                <a:cs typeface="Arial"/>
              </a:rPr>
              <a:t>-</a:t>
            </a:r>
            <a:endParaRPr sz="3450" baseline="25362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4900" y="2748250"/>
            <a:ext cx="61150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500" b="1" spc="5" dirty="0">
                <a:solidFill>
                  <a:srgbClr val="00AF50"/>
                </a:solidFill>
                <a:latin typeface="Arial"/>
                <a:cs typeface="Arial"/>
              </a:rPr>
              <a:t>M</a:t>
            </a:r>
            <a:r>
              <a:rPr sz="3450" b="1" spc="7" baseline="30000" dirty="0">
                <a:solidFill>
                  <a:srgbClr val="00AF50"/>
                </a:solidFill>
                <a:latin typeface="Arial"/>
                <a:cs typeface="Arial"/>
              </a:rPr>
              <a:t>0</a:t>
            </a:r>
            <a:endParaRPr sz="3450" baseline="300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64087" y="2955985"/>
            <a:ext cx="859790" cy="98425"/>
            <a:chOff x="5364087" y="3307776"/>
            <a:chExt cx="859790" cy="98425"/>
          </a:xfrm>
        </p:grpSpPr>
        <p:sp>
          <p:nvSpPr>
            <p:cNvPr id="9" name="object 9"/>
            <p:cNvSpPr/>
            <p:nvPr/>
          </p:nvSpPr>
          <p:spPr>
            <a:xfrm>
              <a:off x="5364087" y="3356992"/>
              <a:ext cx="854710" cy="0"/>
            </a:xfrm>
            <a:custGeom>
              <a:avLst/>
              <a:gdLst/>
              <a:ahLst/>
              <a:cxnLst/>
              <a:rect l="l" t="t" r="r" b="b"/>
              <a:pathLst>
                <a:path w="854710">
                  <a:moveTo>
                    <a:pt x="0" y="0"/>
                  </a:moveTo>
                  <a:lnTo>
                    <a:pt x="854671" y="0"/>
                  </a:lnTo>
                </a:path>
              </a:pathLst>
            </a:custGeom>
            <a:ln w="9525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42555" y="3312538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9525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8FE83DA5-131F-45DD-9D42-389FAFAB7873}"/>
              </a:ext>
            </a:extLst>
          </p:cNvPr>
          <p:cNvSpPr/>
          <p:nvPr/>
        </p:nvSpPr>
        <p:spPr>
          <a:xfrm>
            <a:off x="601105" y="2593879"/>
            <a:ext cx="1219200" cy="822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B84BF1B-C846-4D12-8F6C-A60D167885BB}"/>
              </a:ext>
            </a:extLst>
          </p:cNvPr>
          <p:cNvCxnSpPr>
            <a:cxnSpLocks/>
            <a:stCxn id="17" idx="0"/>
            <a:endCxn id="13" idx="4"/>
          </p:cNvCxnSpPr>
          <p:nvPr/>
        </p:nvCxnSpPr>
        <p:spPr>
          <a:xfrm flipH="1" flipV="1">
            <a:off x="1210705" y="3416522"/>
            <a:ext cx="257381" cy="504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76997137-B52E-4115-B9D8-09AC23E49AC2}"/>
              </a:ext>
            </a:extLst>
          </p:cNvPr>
          <p:cNvSpPr txBox="1"/>
          <p:nvPr/>
        </p:nvSpPr>
        <p:spPr>
          <a:xfrm>
            <a:off x="304800" y="3920735"/>
            <a:ext cx="2326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err="1"/>
              <a:t>From</a:t>
            </a:r>
            <a:r>
              <a:rPr lang="fr-CH" b="1" dirty="0"/>
              <a:t> an </a:t>
            </a:r>
            <a:r>
              <a:rPr lang="fr-CH" b="1" dirty="0" err="1"/>
              <a:t>ionic</a:t>
            </a:r>
            <a:r>
              <a:rPr lang="fr-CH" b="1" dirty="0"/>
              <a:t> solution (</a:t>
            </a:r>
            <a:r>
              <a:rPr lang="fr-CH" b="1" dirty="0" err="1"/>
              <a:t>electrolyte</a:t>
            </a:r>
            <a:r>
              <a:rPr lang="fr-CH" b="1" dirty="0"/>
              <a:t>)</a:t>
            </a:r>
          </a:p>
          <a:p>
            <a:pPr algn="ctr"/>
            <a:r>
              <a:rPr lang="fr-CH" dirty="0" err="1"/>
              <a:t>Aqueous</a:t>
            </a:r>
            <a:endParaRPr lang="fr-CH" dirty="0"/>
          </a:p>
          <a:p>
            <a:pPr algn="ctr"/>
            <a:r>
              <a:rPr lang="fr-CH" dirty="0" err="1"/>
              <a:t>Organic</a:t>
            </a:r>
            <a:endParaRPr lang="fr-CH" dirty="0"/>
          </a:p>
          <a:p>
            <a:pPr algn="ctr"/>
            <a:r>
              <a:rPr lang="fr-CH" dirty="0" err="1"/>
              <a:t>Molten</a:t>
            </a:r>
            <a:r>
              <a:rPr lang="fr-CH" dirty="0"/>
              <a:t> </a:t>
            </a:r>
            <a:r>
              <a:rPr lang="fr-CH" dirty="0" err="1"/>
              <a:t>salts</a:t>
            </a:r>
            <a:endParaRPr lang="en-US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9D8008A-75B5-49CE-8D27-50AD9CA3D517}"/>
              </a:ext>
            </a:extLst>
          </p:cNvPr>
          <p:cNvSpPr/>
          <p:nvPr/>
        </p:nvSpPr>
        <p:spPr>
          <a:xfrm>
            <a:off x="3877971" y="2638325"/>
            <a:ext cx="1219200" cy="822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D58A99B-175C-4BBB-84FD-280B17253768}"/>
              </a:ext>
            </a:extLst>
          </p:cNvPr>
          <p:cNvCxnSpPr>
            <a:cxnSpLocks/>
            <a:endCxn id="19" idx="4"/>
          </p:cNvCxnSpPr>
          <p:nvPr/>
        </p:nvCxnSpPr>
        <p:spPr>
          <a:xfrm flipV="1">
            <a:off x="4487571" y="3460968"/>
            <a:ext cx="0" cy="459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8C66A994-5831-4E4B-9788-9835FDF8B038}"/>
              </a:ext>
            </a:extLst>
          </p:cNvPr>
          <p:cNvSpPr txBox="1"/>
          <p:nvPr/>
        </p:nvSpPr>
        <p:spPr>
          <a:xfrm>
            <a:off x="2955343" y="3920735"/>
            <a:ext cx="306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err="1"/>
              <a:t>From</a:t>
            </a:r>
            <a:r>
              <a:rPr lang="fr-CH" b="1" dirty="0"/>
              <a:t> an </a:t>
            </a:r>
            <a:r>
              <a:rPr lang="fr-CH" b="1" dirty="0" err="1"/>
              <a:t>electronic</a:t>
            </a:r>
            <a:r>
              <a:rPr lang="fr-CH" b="1" dirty="0"/>
              <a:t> </a:t>
            </a:r>
            <a:r>
              <a:rPr lang="fr-CH" b="1" dirty="0" err="1"/>
              <a:t>conductor</a:t>
            </a:r>
            <a:r>
              <a:rPr lang="fr-CH" b="1" dirty="0"/>
              <a:t> (</a:t>
            </a:r>
            <a:r>
              <a:rPr lang="fr-CH" b="1" dirty="0" err="1"/>
              <a:t>electrode</a:t>
            </a:r>
            <a:r>
              <a:rPr lang="fr-CH" b="1" dirty="0"/>
              <a:t>)</a:t>
            </a:r>
          </a:p>
          <a:p>
            <a:pPr algn="ctr"/>
            <a:r>
              <a:rPr lang="fr-CH" dirty="0" err="1"/>
              <a:t>Metals</a:t>
            </a:r>
            <a:endParaRPr lang="fr-CH" dirty="0"/>
          </a:p>
          <a:p>
            <a:pPr algn="ctr"/>
            <a:r>
              <a:rPr lang="fr-CH" dirty="0" err="1"/>
              <a:t>Semiconductors</a:t>
            </a:r>
            <a:endParaRPr lang="en-US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08A8E1E-1064-43E3-AAA7-8D090B64F3B3}"/>
              </a:ext>
            </a:extLst>
          </p:cNvPr>
          <p:cNvSpPr/>
          <p:nvPr/>
        </p:nvSpPr>
        <p:spPr>
          <a:xfrm>
            <a:off x="6544972" y="2622661"/>
            <a:ext cx="1219200" cy="822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B2FBB6C-8DAB-4EC1-B836-2C949F509CC7}"/>
              </a:ext>
            </a:extLst>
          </p:cNvPr>
          <p:cNvCxnSpPr>
            <a:cxnSpLocks/>
            <a:stCxn id="25" idx="0"/>
            <a:endCxn id="23" idx="4"/>
          </p:cNvCxnSpPr>
          <p:nvPr/>
        </p:nvCxnSpPr>
        <p:spPr>
          <a:xfrm flipH="1" flipV="1">
            <a:off x="7154572" y="3445304"/>
            <a:ext cx="457200" cy="459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3A7F745F-086A-42BF-BC2D-8D6550DF7D1B}"/>
              </a:ext>
            </a:extLst>
          </p:cNvPr>
          <p:cNvSpPr txBox="1"/>
          <p:nvPr/>
        </p:nvSpPr>
        <p:spPr>
          <a:xfrm>
            <a:off x="6079544" y="3905071"/>
            <a:ext cx="306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err="1"/>
              <a:t>Electrodeposit</a:t>
            </a:r>
            <a:endParaRPr lang="en-US" dirty="0"/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12ED2D46-13C1-4813-9B65-F4BB87EC0CFA}"/>
              </a:ext>
            </a:extLst>
          </p:cNvPr>
          <p:cNvSpPr txBox="1">
            <a:spLocks/>
          </p:cNvSpPr>
          <p:nvPr/>
        </p:nvSpPr>
        <p:spPr>
          <a:xfrm>
            <a:off x="914402" y="213757"/>
            <a:ext cx="7315198" cy="5206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/>
              <a:t>I) Electrodeposition process: an overview</a:t>
            </a:r>
            <a:endParaRPr lang="en-US" spc="-5" dirty="0"/>
          </a:p>
        </p:txBody>
      </p:sp>
      <p:sp>
        <p:nvSpPr>
          <p:cNvPr id="30" name="object 12">
            <a:extLst>
              <a:ext uri="{FF2B5EF4-FFF2-40B4-BE49-F238E27FC236}">
                <a16:creationId xmlns:a16="http://schemas.microsoft.com/office/drawing/2014/main" id="{85CC8E61-73A4-4188-9356-AF3C329AE4E0}"/>
              </a:ext>
            </a:extLst>
          </p:cNvPr>
          <p:cNvSpPr txBox="1"/>
          <p:nvPr/>
        </p:nvSpPr>
        <p:spPr>
          <a:xfrm>
            <a:off x="1295401" y="914400"/>
            <a:ext cx="65532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Reduction</a:t>
            </a:r>
            <a:r>
              <a:rPr sz="2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metal</a:t>
            </a:r>
            <a:r>
              <a:rPr sz="2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ions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from</a:t>
            </a:r>
            <a:r>
              <a:rPr sz="2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2800" spc="1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solution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1" name="Espace réservé du numéro de diapositive 11">
            <a:extLst>
              <a:ext uri="{FF2B5EF4-FFF2-40B4-BE49-F238E27FC236}">
                <a16:creationId xmlns:a16="http://schemas.microsoft.com/office/drawing/2014/main" id="{D77FA9D9-6F03-44EA-879A-4D0C2333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3</a:t>
            </a:fld>
            <a:endParaRPr lang="en-US" sz="14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6C508A-B64A-4DF0-BAC7-409ABDCCAD05}"/>
              </a:ext>
            </a:extLst>
          </p:cNvPr>
          <p:cNvSpPr/>
          <p:nvPr/>
        </p:nvSpPr>
        <p:spPr>
          <a:xfrm>
            <a:off x="6079544" y="4752306"/>
            <a:ext cx="2326572" cy="19450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26C411-FA1B-401E-A521-D262C116F38B}"/>
              </a:ext>
            </a:extLst>
          </p:cNvPr>
          <p:cNvSpPr/>
          <p:nvPr/>
        </p:nvSpPr>
        <p:spPr>
          <a:xfrm>
            <a:off x="6079544" y="5291547"/>
            <a:ext cx="2326572" cy="1402716"/>
          </a:xfrm>
          <a:prstGeom prst="rect">
            <a:avLst/>
          </a:prstGeom>
          <a:pattFill prst="pct30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422B6A-66F4-4674-A751-5DE62BEC7013}"/>
              </a:ext>
            </a:extLst>
          </p:cNvPr>
          <p:cNvSpPr/>
          <p:nvPr/>
        </p:nvSpPr>
        <p:spPr>
          <a:xfrm>
            <a:off x="6821251" y="5247641"/>
            <a:ext cx="666687" cy="597486"/>
          </a:xfrm>
          <a:prstGeom prst="roundRect">
            <a:avLst>
              <a:gd name="adj" fmla="val 13978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 : avec coins arrondis en haut 13">
            <a:extLst>
              <a:ext uri="{FF2B5EF4-FFF2-40B4-BE49-F238E27FC236}">
                <a16:creationId xmlns:a16="http://schemas.microsoft.com/office/drawing/2014/main" id="{C178E9AE-9403-44CB-B667-B93D00FF3275}"/>
              </a:ext>
            </a:extLst>
          </p:cNvPr>
          <p:cNvSpPr/>
          <p:nvPr/>
        </p:nvSpPr>
        <p:spPr>
          <a:xfrm flipV="1">
            <a:off x="6870616" y="4895714"/>
            <a:ext cx="572856" cy="913447"/>
          </a:xfrm>
          <a:prstGeom prst="round2Same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CH" dirty="0" err="1">
                <a:solidFill>
                  <a:schemeClr val="tx1"/>
                </a:solidFill>
              </a:rPr>
              <a:t>Metal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Connecteur droit avec flèche 27">
            <a:extLst>
              <a:ext uri="{FF2B5EF4-FFF2-40B4-BE49-F238E27FC236}">
                <a16:creationId xmlns:a16="http://schemas.microsoft.com/office/drawing/2014/main" id="{EB1A081B-2170-465D-BBB4-2CCD42D2141D}"/>
              </a:ext>
            </a:extLst>
          </p:cNvPr>
          <p:cNvCxnSpPr/>
          <p:nvPr/>
        </p:nvCxnSpPr>
        <p:spPr>
          <a:xfrm>
            <a:off x="7070144" y="5675115"/>
            <a:ext cx="0" cy="268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28">
            <a:extLst>
              <a:ext uri="{FF2B5EF4-FFF2-40B4-BE49-F238E27FC236}">
                <a16:creationId xmlns:a16="http://schemas.microsoft.com/office/drawing/2014/main" id="{BB91FEE3-2088-46D9-942F-FE87DB6D9DD7}"/>
              </a:ext>
            </a:extLst>
          </p:cNvPr>
          <p:cNvCxnSpPr>
            <a:cxnSpLocks/>
          </p:cNvCxnSpPr>
          <p:nvPr/>
        </p:nvCxnSpPr>
        <p:spPr>
          <a:xfrm flipV="1">
            <a:off x="7242830" y="5675115"/>
            <a:ext cx="0" cy="268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29">
            <a:extLst>
              <a:ext uri="{FF2B5EF4-FFF2-40B4-BE49-F238E27FC236}">
                <a16:creationId xmlns:a16="http://schemas.microsoft.com/office/drawing/2014/main" id="{A52236B2-6864-496D-9F4F-14064F2ACD34}"/>
              </a:ext>
            </a:extLst>
          </p:cNvPr>
          <p:cNvSpPr txBox="1"/>
          <p:nvPr/>
        </p:nvSpPr>
        <p:spPr>
          <a:xfrm>
            <a:off x="6829718" y="5891211"/>
            <a:ext cx="38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e</a:t>
            </a:r>
            <a:r>
              <a:rPr lang="fr-CH" baseline="30000" dirty="0"/>
              <a:t>-</a:t>
            </a:r>
            <a:endParaRPr lang="en-US" baseline="30000" dirty="0"/>
          </a:p>
        </p:txBody>
      </p:sp>
      <p:sp>
        <p:nvSpPr>
          <p:cNvPr id="34" name="ZoneTexte 30">
            <a:extLst>
              <a:ext uri="{FF2B5EF4-FFF2-40B4-BE49-F238E27FC236}">
                <a16:creationId xmlns:a16="http://schemas.microsoft.com/office/drawing/2014/main" id="{115935DB-2893-40D1-85E5-17FF95D41E6E}"/>
              </a:ext>
            </a:extLst>
          </p:cNvPr>
          <p:cNvSpPr txBox="1"/>
          <p:nvPr/>
        </p:nvSpPr>
        <p:spPr>
          <a:xfrm>
            <a:off x="7121946" y="5888153"/>
            <a:ext cx="57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M</a:t>
            </a:r>
            <a:r>
              <a:rPr lang="fr-CH" baseline="30000" dirty="0" err="1"/>
              <a:t>z</a:t>
            </a:r>
            <a:r>
              <a:rPr lang="fr-CH" baseline="30000" dirty="0"/>
              <a:t>+</a:t>
            </a:r>
            <a:endParaRPr lang="en-US" baseline="30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D39481-6FEB-4E70-AA46-ACF871638A3C}"/>
              </a:ext>
            </a:extLst>
          </p:cNvPr>
          <p:cNvCxnSpPr/>
          <p:nvPr/>
        </p:nvCxnSpPr>
        <p:spPr>
          <a:xfrm>
            <a:off x="2362200" y="5291547"/>
            <a:ext cx="3962400" cy="7282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8F53B7E-81FE-4332-AC1B-A3ACB503977E}"/>
              </a:ext>
            </a:extLst>
          </p:cNvPr>
          <p:cNvCxnSpPr>
            <a:cxnSpLocks/>
          </p:cNvCxnSpPr>
          <p:nvPr/>
        </p:nvCxnSpPr>
        <p:spPr>
          <a:xfrm>
            <a:off x="5638800" y="4533755"/>
            <a:ext cx="1295400" cy="51779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D31F612-5AF3-4919-AF19-2902CCCDAEA6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7487938" y="4274403"/>
            <a:ext cx="123834" cy="93727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824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2) Mass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transfer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limitation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BDFDCC2-1E1C-44C0-A1E2-6FFDE547869A}"/>
                  </a:ext>
                </a:extLst>
              </p:cNvPr>
              <p:cNvSpPr txBox="1"/>
              <p:nvPr/>
            </p:nvSpPr>
            <p:spPr>
              <a:xfrm>
                <a:off x="381000" y="1600200"/>
                <a:ext cx="8458200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dirty="0"/>
                  <a:t>The </a:t>
                </a:r>
                <a:r>
                  <a:rPr lang="fr-CH" dirty="0" err="1"/>
                  <a:t>current</a:t>
                </a:r>
                <a:r>
                  <a:rPr lang="fr-CH" dirty="0"/>
                  <a:t> </a:t>
                </a:r>
                <a:r>
                  <a:rPr lang="fr-CH" dirty="0" err="1"/>
                  <a:t>density</a:t>
                </a:r>
                <a:r>
                  <a:rPr lang="fr-CH" dirty="0"/>
                  <a:t> </a:t>
                </a:r>
                <a:r>
                  <a:rPr lang="fr-CH" dirty="0" err="1"/>
                  <a:t>j</a:t>
                </a:r>
                <a:r>
                  <a:rPr lang="fr-CH" baseline="-25000" dirty="0" err="1"/>
                  <a:t>c</a:t>
                </a:r>
                <a:r>
                  <a:rPr lang="fr-CH" dirty="0"/>
                  <a:t> </a:t>
                </a:r>
                <a:r>
                  <a:rPr lang="fr-CH" dirty="0" err="1"/>
                  <a:t>is</a:t>
                </a:r>
                <a:r>
                  <a:rPr lang="fr-CH" dirty="0"/>
                  <a:t> </a:t>
                </a:r>
                <a:r>
                  <a:rPr lang="fr-CH" dirty="0" err="1"/>
                  <a:t>related</a:t>
                </a:r>
                <a:r>
                  <a:rPr lang="fr-CH" dirty="0"/>
                  <a:t> to the </a:t>
                </a:r>
                <a:r>
                  <a:rPr lang="fr-CH" dirty="0" err="1"/>
                  <a:t>molar</a:t>
                </a:r>
                <a:r>
                  <a:rPr lang="fr-CH" dirty="0"/>
                  <a:t> flow</a:t>
                </a:r>
                <a14:m>
                  <m:oMath xmlns:m="http://schemas.openxmlformats.org/officeDocument/2006/math">
                    <m:r>
                      <a:rPr lang="fr-CH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r-CH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𝑧𝐹</m:t>
                    </m:r>
                  </m:oMath>
                </a14:m>
                <a:r>
                  <a:rPr lang="fr-CH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</m:sSubSup>
                  </m:oMath>
                </a14:m>
                <a:endParaRPr lang="fr-CH" dirty="0"/>
              </a:p>
              <a:p>
                <a:pPr algn="ctr"/>
                <a:endParaRPr lang="fr-CH" dirty="0"/>
              </a:p>
              <a:p>
                <a:pPr algn="ctr"/>
                <a:r>
                  <a:rPr lang="fr-CH" dirty="0"/>
                  <a:t>Cations are </a:t>
                </a:r>
                <a:r>
                  <a:rPr lang="fr-CH" dirty="0" err="1"/>
                  <a:t>transfered</a:t>
                </a:r>
                <a:r>
                  <a:rPr lang="fr-CH" dirty="0"/>
                  <a:t> to the </a:t>
                </a:r>
                <a:r>
                  <a:rPr lang="fr-CH" dirty="0" err="1"/>
                  <a:t>electrode</a:t>
                </a:r>
                <a:r>
                  <a:rPr lang="fr-CH" dirty="0"/>
                  <a:t> by </a:t>
                </a:r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convection</a:t>
                </a:r>
                <a:r>
                  <a:rPr lang="fr-CH" dirty="0"/>
                  <a:t>, </a:t>
                </a:r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migration</a:t>
                </a:r>
                <a:r>
                  <a:rPr lang="fr-CH" dirty="0"/>
                  <a:t>, and </a:t>
                </a:r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diffusion</a:t>
                </a:r>
              </a:p>
              <a:p>
                <a:pPr algn="ctr"/>
                <a:endParaRPr lang="fr-CH" dirty="0"/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BDFDCC2-1E1C-44C0-A1E2-6FFDE5478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00200"/>
                <a:ext cx="8458200" cy="1223989"/>
              </a:xfrm>
              <a:prstGeom prst="rect">
                <a:avLst/>
              </a:prstGeom>
              <a:blipFill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9D2B528C-6EE6-4915-90FB-CBC9C6D7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30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63597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2) Mass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transfer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limitation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BDFDCC2-1E1C-44C0-A1E2-6FFDE547869A}"/>
                  </a:ext>
                </a:extLst>
              </p:cNvPr>
              <p:cNvSpPr txBox="1"/>
              <p:nvPr/>
            </p:nvSpPr>
            <p:spPr>
              <a:xfrm>
                <a:off x="381000" y="1600200"/>
                <a:ext cx="8763000" cy="3176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dirty="0"/>
                  <a:t>The </a:t>
                </a:r>
                <a:r>
                  <a:rPr lang="fr-CH" dirty="0" err="1"/>
                  <a:t>current</a:t>
                </a:r>
                <a:r>
                  <a:rPr lang="fr-CH" dirty="0"/>
                  <a:t> </a:t>
                </a:r>
                <a:r>
                  <a:rPr lang="fr-CH" dirty="0" err="1"/>
                  <a:t>density</a:t>
                </a:r>
                <a:r>
                  <a:rPr lang="fr-CH" dirty="0"/>
                  <a:t> </a:t>
                </a:r>
                <a:r>
                  <a:rPr lang="fr-CH" dirty="0" err="1"/>
                  <a:t>j</a:t>
                </a:r>
                <a:r>
                  <a:rPr lang="fr-CH" baseline="-25000" dirty="0" err="1"/>
                  <a:t>c</a:t>
                </a:r>
                <a:r>
                  <a:rPr lang="fr-CH" dirty="0"/>
                  <a:t> </a:t>
                </a:r>
                <a:r>
                  <a:rPr lang="fr-CH" dirty="0" err="1"/>
                  <a:t>is</a:t>
                </a:r>
                <a:r>
                  <a:rPr lang="fr-CH" dirty="0"/>
                  <a:t> </a:t>
                </a:r>
                <a:r>
                  <a:rPr lang="fr-CH" dirty="0" err="1"/>
                  <a:t>related</a:t>
                </a:r>
                <a:r>
                  <a:rPr lang="fr-CH" dirty="0"/>
                  <a:t> to the </a:t>
                </a:r>
                <a:r>
                  <a:rPr lang="fr-CH" dirty="0" err="1"/>
                  <a:t>molar</a:t>
                </a:r>
                <a:r>
                  <a:rPr lang="fr-CH" dirty="0"/>
                  <a:t> flow</a:t>
                </a:r>
                <a14:m>
                  <m:oMath xmlns:m="http://schemas.openxmlformats.org/officeDocument/2006/math">
                    <m:r>
                      <a:rPr lang="fr-CH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r-CH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𝑧𝐹</m:t>
                    </m:r>
                  </m:oMath>
                </a14:m>
                <a:r>
                  <a:rPr lang="fr-CH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</m:sSubSup>
                  </m:oMath>
                </a14:m>
                <a:endParaRPr lang="fr-CH" dirty="0"/>
              </a:p>
              <a:p>
                <a:pPr algn="ctr"/>
                <a:endParaRPr lang="fr-CH" dirty="0"/>
              </a:p>
              <a:p>
                <a:pPr algn="ctr"/>
                <a:r>
                  <a:rPr lang="fr-CH" dirty="0"/>
                  <a:t>Cations are </a:t>
                </a:r>
                <a:r>
                  <a:rPr lang="fr-CH" dirty="0" err="1"/>
                  <a:t>transfered</a:t>
                </a:r>
                <a:r>
                  <a:rPr lang="fr-CH" dirty="0"/>
                  <a:t> to the </a:t>
                </a:r>
                <a:r>
                  <a:rPr lang="fr-CH" dirty="0" err="1"/>
                  <a:t>electrode</a:t>
                </a:r>
                <a:r>
                  <a:rPr lang="fr-CH" dirty="0"/>
                  <a:t> by </a:t>
                </a:r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migration</a:t>
                </a:r>
                <a:r>
                  <a:rPr lang="fr-CH" dirty="0"/>
                  <a:t>, </a:t>
                </a:r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diffusion, </a:t>
                </a:r>
                <a:r>
                  <a:rPr lang="fr-CH" dirty="0"/>
                  <a:t>and </a:t>
                </a:r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convection</a:t>
                </a:r>
                <a:r>
                  <a:rPr lang="fr-CH" dirty="0"/>
                  <a:t> </a:t>
                </a:r>
                <a:endParaRPr lang="fr-C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fr-CH" dirty="0"/>
              </a:p>
              <a:p>
                <a:endParaRPr lang="fr-C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Migration: 	</a:t>
                </a:r>
                <a:r>
                  <a:rPr lang="fr-CH" dirty="0"/>
                  <a:t>All ions j </a:t>
                </a:r>
                <a:r>
                  <a:rPr lang="fr-CH" dirty="0" err="1"/>
                  <a:t>will</a:t>
                </a:r>
                <a:r>
                  <a:rPr lang="fr-CH" dirty="0"/>
                  <a:t> </a:t>
                </a:r>
                <a:r>
                  <a:rPr lang="fr-CH" dirty="0" err="1"/>
                  <a:t>contribute</a:t>
                </a:r>
                <a:r>
                  <a:rPr lang="fr-CH" dirty="0"/>
                  <a:t> to the </a:t>
                </a:r>
                <a:r>
                  <a:rPr lang="fr-CH" dirty="0" err="1"/>
                  <a:t>ionic</a:t>
                </a:r>
                <a:r>
                  <a:rPr lang="fr-CH" dirty="0"/>
                  <a:t> </a:t>
                </a:r>
                <a:r>
                  <a:rPr lang="fr-CH" dirty="0" err="1"/>
                  <a:t>conductivity</a:t>
                </a:r>
                <a:r>
                  <a:rPr lang="fr-CH" dirty="0"/>
                  <a:t>: </a:t>
                </a:r>
                <a14:m>
                  <m:oMath xmlns:m="http://schemas.openxmlformats.org/officeDocument/2006/math">
                    <m:r>
                      <a:rPr lang="fr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nary>
                      <m:naryPr>
                        <m:chr m:val="∑"/>
                        <m:supHide m:val="on"/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fr-CH" b="0" dirty="0">
                  <a:ea typeface="Cambria Math" panose="02040503050406030204" pitchFamily="18" charset="0"/>
                </a:endParaRPr>
              </a:p>
              <a:p>
                <a:r>
                  <a:rPr lang="fr-CH" dirty="0"/>
                  <a:t>		</a:t>
                </a:r>
                <a:r>
                  <a:rPr lang="fr-CH" dirty="0" err="1"/>
                  <a:t>where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dirty="0" err="1"/>
                  <a:t>is</a:t>
                </a:r>
                <a:r>
                  <a:rPr lang="fr-CH" dirty="0"/>
                  <a:t> the ion </a:t>
                </a:r>
                <a:r>
                  <a:rPr lang="fr-CH" dirty="0" err="1"/>
                  <a:t>mobility</a:t>
                </a:r>
                <a:r>
                  <a:rPr lang="fr-CH" dirty="0"/>
                  <a:t> </a:t>
                </a:r>
              </a:p>
              <a:p>
                <a:r>
                  <a:rPr lang="fr-CH" dirty="0"/>
                  <a:t>		Migration </a:t>
                </a:r>
                <a:r>
                  <a:rPr lang="fr-CH" dirty="0" err="1"/>
                  <a:t>current</a:t>
                </a:r>
                <a:r>
                  <a:rPr lang="fr-CH" dirty="0"/>
                  <a:t> of cation 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CH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CH" dirty="0"/>
                  <a:t> for large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fr-CH" dirty="0"/>
                  <a:t>   </a:t>
                </a:r>
              </a:p>
              <a:p>
                <a:endParaRPr lang="fr-C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fr-CH" dirty="0"/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BDFDCC2-1E1C-44C0-A1E2-6FFDE5478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00200"/>
                <a:ext cx="8763000" cy="3176126"/>
              </a:xfrm>
              <a:prstGeom prst="rect">
                <a:avLst/>
              </a:prstGeom>
              <a:blipFill>
                <a:blip r:embed="rId3"/>
                <a:stretch>
                  <a:fillRect l="-696" t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9D2B528C-6EE6-4915-90FB-CBC9C6D7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31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70090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2) Mass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transfer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limitation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BDFDCC2-1E1C-44C0-A1E2-6FFDE547869A}"/>
                  </a:ext>
                </a:extLst>
              </p:cNvPr>
              <p:cNvSpPr txBox="1"/>
              <p:nvPr/>
            </p:nvSpPr>
            <p:spPr>
              <a:xfrm>
                <a:off x="381000" y="1600200"/>
                <a:ext cx="8763000" cy="4544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dirty="0"/>
                  <a:t>The </a:t>
                </a:r>
                <a:r>
                  <a:rPr lang="fr-CH" dirty="0" err="1"/>
                  <a:t>current</a:t>
                </a:r>
                <a:r>
                  <a:rPr lang="fr-CH" dirty="0"/>
                  <a:t> </a:t>
                </a:r>
                <a:r>
                  <a:rPr lang="fr-CH" dirty="0" err="1"/>
                  <a:t>density</a:t>
                </a:r>
                <a:r>
                  <a:rPr lang="fr-CH" dirty="0"/>
                  <a:t> </a:t>
                </a:r>
                <a:r>
                  <a:rPr lang="fr-CH" dirty="0" err="1"/>
                  <a:t>j</a:t>
                </a:r>
                <a:r>
                  <a:rPr lang="fr-CH" baseline="-25000" dirty="0" err="1"/>
                  <a:t>c</a:t>
                </a:r>
                <a:r>
                  <a:rPr lang="fr-CH" dirty="0"/>
                  <a:t> </a:t>
                </a:r>
                <a:r>
                  <a:rPr lang="fr-CH" dirty="0" err="1"/>
                  <a:t>is</a:t>
                </a:r>
                <a:r>
                  <a:rPr lang="fr-CH" dirty="0"/>
                  <a:t> </a:t>
                </a:r>
                <a:r>
                  <a:rPr lang="fr-CH" dirty="0" err="1"/>
                  <a:t>related</a:t>
                </a:r>
                <a:r>
                  <a:rPr lang="fr-CH" dirty="0"/>
                  <a:t> to the </a:t>
                </a:r>
                <a:r>
                  <a:rPr lang="fr-CH" dirty="0" err="1"/>
                  <a:t>molar</a:t>
                </a:r>
                <a:r>
                  <a:rPr lang="fr-CH" dirty="0"/>
                  <a:t> flow</a:t>
                </a:r>
                <a14:m>
                  <m:oMath xmlns:m="http://schemas.openxmlformats.org/officeDocument/2006/math">
                    <m:r>
                      <a:rPr lang="fr-CH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r-CH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𝑧𝐹</m:t>
                    </m:r>
                  </m:oMath>
                </a14:m>
                <a:r>
                  <a:rPr lang="fr-CH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</m:sSubSup>
                  </m:oMath>
                </a14:m>
                <a:endParaRPr lang="fr-CH" dirty="0"/>
              </a:p>
              <a:p>
                <a:pPr algn="ctr"/>
                <a:endParaRPr lang="fr-CH" dirty="0"/>
              </a:p>
              <a:p>
                <a:pPr algn="ctr"/>
                <a:r>
                  <a:rPr lang="fr-CH" dirty="0"/>
                  <a:t>Cations are </a:t>
                </a:r>
                <a:r>
                  <a:rPr lang="fr-CH" dirty="0" err="1"/>
                  <a:t>transfered</a:t>
                </a:r>
                <a:r>
                  <a:rPr lang="fr-CH" dirty="0"/>
                  <a:t> to the </a:t>
                </a:r>
                <a:r>
                  <a:rPr lang="fr-CH" dirty="0" err="1"/>
                  <a:t>electrode</a:t>
                </a:r>
                <a:r>
                  <a:rPr lang="fr-CH" dirty="0"/>
                  <a:t> by </a:t>
                </a:r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migration</a:t>
                </a:r>
                <a:r>
                  <a:rPr lang="fr-CH" dirty="0"/>
                  <a:t>, </a:t>
                </a:r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diffusion, </a:t>
                </a:r>
                <a:r>
                  <a:rPr lang="fr-CH" dirty="0"/>
                  <a:t>and </a:t>
                </a:r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convection</a:t>
                </a:r>
                <a:r>
                  <a:rPr lang="fr-CH" dirty="0"/>
                  <a:t> </a:t>
                </a:r>
                <a:endParaRPr lang="fr-C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fr-CH" dirty="0"/>
              </a:p>
              <a:p>
                <a:endParaRPr lang="fr-C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Migration: 	</a:t>
                </a:r>
                <a:r>
                  <a:rPr lang="fr-CH" dirty="0"/>
                  <a:t>All ions j </a:t>
                </a:r>
                <a:r>
                  <a:rPr lang="fr-CH" dirty="0" err="1"/>
                  <a:t>will</a:t>
                </a:r>
                <a:r>
                  <a:rPr lang="fr-CH" dirty="0"/>
                  <a:t> </a:t>
                </a:r>
                <a:r>
                  <a:rPr lang="fr-CH" dirty="0" err="1"/>
                  <a:t>contribute</a:t>
                </a:r>
                <a:r>
                  <a:rPr lang="fr-CH" dirty="0"/>
                  <a:t> to the </a:t>
                </a:r>
                <a:r>
                  <a:rPr lang="fr-CH" dirty="0" err="1"/>
                  <a:t>ionic</a:t>
                </a:r>
                <a:r>
                  <a:rPr lang="fr-CH" dirty="0"/>
                  <a:t> </a:t>
                </a:r>
                <a:r>
                  <a:rPr lang="fr-CH" dirty="0" err="1"/>
                  <a:t>conductivity</a:t>
                </a:r>
                <a:r>
                  <a:rPr lang="fr-CH" dirty="0"/>
                  <a:t>: </a:t>
                </a:r>
                <a14:m>
                  <m:oMath xmlns:m="http://schemas.openxmlformats.org/officeDocument/2006/math">
                    <m:r>
                      <a:rPr lang="fr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nary>
                      <m:naryPr>
                        <m:chr m:val="∑"/>
                        <m:supHide m:val="on"/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fr-CH" b="0" dirty="0">
                  <a:ea typeface="Cambria Math" panose="02040503050406030204" pitchFamily="18" charset="0"/>
                </a:endParaRPr>
              </a:p>
              <a:p>
                <a:r>
                  <a:rPr lang="fr-CH" dirty="0"/>
                  <a:t>		</a:t>
                </a:r>
                <a:r>
                  <a:rPr lang="fr-CH" dirty="0" err="1"/>
                  <a:t>where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dirty="0" err="1"/>
                  <a:t>is</a:t>
                </a:r>
                <a:r>
                  <a:rPr lang="fr-CH" dirty="0"/>
                  <a:t> the ion </a:t>
                </a:r>
                <a:r>
                  <a:rPr lang="fr-CH" dirty="0" err="1"/>
                  <a:t>mobility</a:t>
                </a:r>
                <a:r>
                  <a:rPr lang="fr-CH" dirty="0"/>
                  <a:t> </a:t>
                </a:r>
              </a:p>
              <a:p>
                <a:r>
                  <a:rPr lang="fr-CH" dirty="0"/>
                  <a:t>		Migration </a:t>
                </a:r>
                <a:r>
                  <a:rPr lang="fr-CH" dirty="0" err="1"/>
                  <a:t>current</a:t>
                </a:r>
                <a:r>
                  <a:rPr lang="fr-CH" dirty="0"/>
                  <a:t> of cation 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CH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CH" dirty="0"/>
                  <a:t> for large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fr-CH" dirty="0"/>
                  <a:t>   </a:t>
                </a:r>
              </a:p>
              <a:p>
                <a:endParaRPr lang="fr-C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Diffusion:</a:t>
                </a:r>
                <a:r>
                  <a:rPr lang="fr-CH" dirty="0"/>
                  <a:t> 	</a:t>
                </a:r>
                <a:r>
                  <a:rPr lang="fr-CH" dirty="0" err="1"/>
                  <a:t>Fick’s</a:t>
                </a:r>
                <a:r>
                  <a:rPr lang="fr-CH" dirty="0"/>
                  <a:t> </a:t>
                </a:r>
                <a:r>
                  <a:rPr lang="fr-CH" dirty="0" err="1"/>
                  <a:t>laws</a:t>
                </a:r>
                <a:r>
                  <a:rPr lang="fr-CH" dirty="0"/>
                  <a:t> for </a:t>
                </a:r>
                <a:r>
                  <a:rPr lang="fr-CH" dirty="0" err="1"/>
                  <a:t>molar</a:t>
                </a:r>
                <a:r>
                  <a:rPr lang="fr-CH" dirty="0"/>
                  <a:t> flows: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m:rPr>
                        <m:sty m:val="p"/>
                      </m:rP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   and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		</a:t>
                </a:r>
              </a:p>
              <a:p>
                <a:r>
                  <a:rPr lang="en-US" dirty="0"/>
                  <a:t>		For linear diffusion: </a:t>
                </a:r>
                <a14:m>
                  <m:oMath xmlns:m="http://schemas.openxmlformats.org/officeDocument/2006/math">
                    <m:r>
                      <a:rPr lang="fr-CH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𝑧𝐹𝐷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fr-CH" dirty="0"/>
              </a:p>
              <a:p>
                <a:endParaRPr lang="fr-CH" dirty="0"/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BDFDCC2-1E1C-44C0-A1E2-6FFDE5478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00200"/>
                <a:ext cx="8763000" cy="4544577"/>
              </a:xfrm>
              <a:prstGeom prst="rect">
                <a:avLst/>
              </a:prstGeom>
              <a:blipFill>
                <a:blip r:embed="rId3"/>
                <a:stretch>
                  <a:fillRect l="-696" t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9D2B528C-6EE6-4915-90FB-CBC9C6D7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32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15702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2) Mass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transfer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limitation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BDFDCC2-1E1C-44C0-A1E2-6FFDE547869A}"/>
                  </a:ext>
                </a:extLst>
              </p:cNvPr>
              <p:cNvSpPr txBox="1"/>
              <p:nvPr/>
            </p:nvSpPr>
            <p:spPr>
              <a:xfrm>
                <a:off x="381000" y="1600200"/>
                <a:ext cx="8763000" cy="4843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dirty="0"/>
                  <a:t>The </a:t>
                </a:r>
                <a:r>
                  <a:rPr lang="fr-CH" dirty="0" err="1"/>
                  <a:t>current</a:t>
                </a:r>
                <a:r>
                  <a:rPr lang="fr-CH" dirty="0"/>
                  <a:t> </a:t>
                </a:r>
                <a:r>
                  <a:rPr lang="fr-CH" dirty="0" err="1"/>
                  <a:t>density</a:t>
                </a:r>
                <a:r>
                  <a:rPr lang="fr-CH" dirty="0"/>
                  <a:t> </a:t>
                </a:r>
                <a:r>
                  <a:rPr lang="fr-CH" dirty="0" err="1"/>
                  <a:t>j</a:t>
                </a:r>
                <a:r>
                  <a:rPr lang="fr-CH" baseline="-25000" dirty="0" err="1"/>
                  <a:t>c</a:t>
                </a:r>
                <a:r>
                  <a:rPr lang="fr-CH" dirty="0"/>
                  <a:t> </a:t>
                </a:r>
                <a:r>
                  <a:rPr lang="fr-CH" dirty="0" err="1"/>
                  <a:t>is</a:t>
                </a:r>
                <a:r>
                  <a:rPr lang="fr-CH" dirty="0"/>
                  <a:t> </a:t>
                </a:r>
                <a:r>
                  <a:rPr lang="fr-CH" dirty="0" err="1"/>
                  <a:t>related</a:t>
                </a:r>
                <a:r>
                  <a:rPr lang="fr-CH" dirty="0"/>
                  <a:t> to the </a:t>
                </a:r>
                <a:r>
                  <a:rPr lang="fr-CH" dirty="0" err="1"/>
                  <a:t>molar</a:t>
                </a:r>
                <a:r>
                  <a:rPr lang="fr-CH" dirty="0"/>
                  <a:t> flow</a:t>
                </a:r>
                <a14:m>
                  <m:oMath xmlns:m="http://schemas.openxmlformats.org/officeDocument/2006/math">
                    <m:r>
                      <a:rPr lang="fr-CH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r-CH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𝑧𝐹</m:t>
                    </m:r>
                  </m:oMath>
                </a14:m>
                <a:r>
                  <a:rPr lang="fr-CH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</m:sSubSup>
                  </m:oMath>
                </a14:m>
                <a:endParaRPr lang="fr-CH" dirty="0"/>
              </a:p>
              <a:p>
                <a:pPr algn="ctr"/>
                <a:endParaRPr lang="fr-CH" dirty="0"/>
              </a:p>
              <a:p>
                <a:pPr algn="ctr"/>
                <a:r>
                  <a:rPr lang="fr-CH" dirty="0"/>
                  <a:t>Cations are </a:t>
                </a:r>
                <a:r>
                  <a:rPr lang="fr-CH" dirty="0" err="1"/>
                  <a:t>transfered</a:t>
                </a:r>
                <a:r>
                  <a:rPr lang="fr-CH" dirty="0"/>
                  <a:t> to the </a:t>
                </a:r>
                <a:r>
                  <a:rPr lang="fr-CH" dirty="0" err="1"/>
                  <a:t>electrode</a:t>
                </a:r>
                <a:r>
                  <a:rPr lang="fr-CH" dirty="0"/>
                  <a:t> by </a:t>
                </a:r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migration</a:t>
                </a:r>
                <a:r>
                  <a:rPr lang="fr-CH" dirty="0"/>
                  <a:t>, </a:t>
                </a:r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diffusion, </a:t>
                </a:r>
                <a:r>
                  <a:rPr lang="fr-CH" dirty="0"/>
                  <a:t>and </a:t>
                </a:r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convection</a:t>
                </a:r>
                <a:r>
                  <a:rPr lang="fr-CH" dirty="0"/>
                  <a:t> </a:t>
                </a:r>
                <a:endParaRPr lang="fr-C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fr-CH" dirty="0"/>
              </a:p>
              <a:p>
                <a:endParaRPr lang="fr-C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Migration: 	</a:t>
                </a:r>
                <a:r>
                  <a:rPr lang="fr-CH" dirty="0"/>
                  <a:t>All ions j </a:t>
                </a:r>
                <a:r>
                  <a:rPr lang="fr-CH" dirty="0" err="1"/>
                  <a:t>will</a:t>
                </a:r>
                <a:r>
                  <a:rPr lang="fr-CH" dirty="0"/>
                  <a:t> </a:t>
                </a:r>
                <a:r>
                  <a:rPr lang="fr-CH" dirty="0" err="1"/>
                  <a:t>contribute</a:t>
                </a:r>
                <a:r>
                  <a:rPr lang="fr-CH" dirty="0"/>
                  <a:t> to the </a:t>
                </a:r>
                <a:r>
                  <a:rPr lang="fr-CH" dirty="0" err="1"/>
                  <a:t>ionic</a:t>
                </a:r>
                <a:r>
                  <a:rPr lang="fr-CH" dirty="0"/>
                  <a:t> </a:t>
                </a:r>
                <a:r>
                  <a:rPr lang="fr-CH" dirty="0" err="1"/>
                  <a:t>conductivity</a:t>
                </a:r>
                <a:r>
                  <a:rPr lang="fr-CH" dirty="0"/>
                  <a:t>: </a:t>
                </a:r>
                <a14:m>
                  <m:oMath xmlns:m="http://schemas.openxmlformats.org/officeDocument/2006/math">
                    <m:r>
                      <a:rPr lang="fr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nary>
                      <m:naryPr>
                        <m:chr m:val="∑"/>
                        <m:supHide m:val="on"/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fr-CH" b="0" dirty="0">
                  <a:ea typeface="Cambria Math" panose="02040503050406030204" pitchFamily="18" charset="0"/>
                </a:endParaRPr>
              </a:p>
              <a:p>
                <a:r>
                  <a:rPr lang="fr-CH" dirty="0"/>
                  <a:t>		</a:t>
                </a:r>
                <a:r>
                  <a:rPr lang="fr-CH" dirty="0" err="1"/>
                  <a:t>where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dirty="0" err="1"/>
                  <a:t>is</a:t>
                </a:r>
                <a:r>
                  <a:rPr lang="fr-CH" dirty="0"/>
                  <a:t> the ion </a:t>
                </a:r>
                <a:r>
                  <a:rPr lang="fr-CH" dirty="0" err="1"/>
                  <a:t>mobility</a:t>
                </a:r>
                <a:r>
                  <a:rPr lang="fr-CH" dirty="0"/>
                  <a:t> </a:t>
                </a:r>
              </a:p>
              <a:p>
                <a:r>
                  <a:rPr lang="fr-CH" dirty="0"/>
                  <a:t>		Migration </a:t>
                </a:r>
                <a:r>
                  <a:rPr lang="fr-CH" dirty="0" err="1"/>
                  <a:t>current</a:t>
                </a:r>
                <a:r>
                  <a:rPr lang="fr-CH" dirty="0"/>
                  <a:t> of cation 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CH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CH" dirty="0"/>
                  <a:t> for large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fr-CH" dirty="0"/>
                  <a:t>   </a:t>
                </a:r>
              </a:p>
              <a:p>
                <a:endParaRPr lang="fr-C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Diffusion:</a:t>
                </a:r>
                <a:r>
                  <a:rPr lang="fr-CH" dirty="0"/>
                  <a:t> 	</a:t>
                </a:r>
                <a:r>
                  <a:rPr lang="fr-CH" dirty="0" err="1"/>
                  <a:t>Fick’s</a:t>
                </a:r>
                <a:r>
                  <a:rPr lang="fr-CH" dirty="0"/>
                  <a:t> </a:t>
                </a:r>
                <a:r>
                  <a:rPr lang="fr-CH" dirty="0" err="1"/>
                  <a:t>laws</a:t>
                </a:r>
                <a:r>
                  <a:rPr lang="fr-CH" dirty="0"/>
                  <a:t> for </a:t>
                </a:r>
                <a:r>
                  <a:rPr lang="fr-CH" dirty="0" err="1"/>
                  <a:t>molar</a:t>
                </a:r>
                <a:r>
                  <a:rPr lang="fr-CH" dirty="0"/>
                  <a:t> flows: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m:rPr>
                        <m:sty m:val="p"/>
                      </m:rP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   and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		</a:t>
                </a:r>
              </a:p>
              <a:p>
                <a:r>
                  <a:rPr lang="en-US" dirty="0"/>
                  <a:t>		For linear diffusion: </a:t>
                </a:r>
                <a14:m>
                  <m:oMath xmlns:m="http://schemas.openxmlformats.org/officeDocument/2006/math">
                    <m:r>
                      <a:rPr lang="fr-CH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𝑧𝐹𝐷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Convection:	</a:t>
                </a:r>
                <a:r>
                  <a:rPr lang="fr-CH" dirty="0" err="1"/>
                  <a:t>Forced</a:t>
                </a:r>
                <a:r>
                  <a:rPr lang="fr-CH" dirty="0"/>
                  <a:t> agitation of the </a:t>
                </a:r>
                <a:r>
                  <a:rPr lang="fr-CH" dirty="0" err="1"/>
                  <a:t>electrolyte</a:t>
                </a:r>
                <a:r>
                  <a:rPr lang="fr-CH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𝑑𝑖𝑓𝑓𝑢𝑠𝑖𝑣𝑒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𝑎𝑑𝑣𝑒𝑐𝑡𝑖𝑣𝑒</m:t>
                        </m:r>
                      </m:sub>
                    </m:sSub>
                  </m:oMath>
                </a14:m>
                <a:endParaRPr lang="fr-CH" dirty="0"/>
              </a:p>
              <a:p>
                <a:r>
                  <a:rPr lang="fr-CH" dirty="0"/>
                  <a:t>	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m:rPr>
                        <m:sty m:val="p"/>
                      </m:rP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𝑣𝐶</m:t>
                    </m:r>
                  </m:oMath>
                </a14:m>
                <a:endParaRPr lang="fr-CH" dirty="0"/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BDFDCC2-1E1C-44C0-A1E2-6FFDE5478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00200"/>
                <a:ext cx="8763000" cy="4843827"/>
              </a:xfrm>
              <a:prstGeom prst="rect">
                <a:avLst/>
              </a:prstGeom>
              <a:blipFill>
                <a:blip r:embed="rId3"/>
                <a:stretch>
                  <a:fillRect l="-696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9D2B528C-6EE6-4915-90FB-CBC9C6D7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33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97849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BDFDCC2-1E1C-44C0-A1E2-6FFDE547869A}"/>
              </a:ext>
            </a:extLst>
          </p:cNvPr>
          <p:cNvSpPr txBox="1"/>
          <p:nvPr/>
        </p:nvSpPr>
        <p:spPr>
          <a:xfrm>
            <a:off x="381000" y="16002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Nernst diffusion layer for a </a:t>
            </a:r>
            <a:r>
              <a:rPr lang="fr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planar</a:t>
            </a:r>
            <a:r>
              <a:rPr lang="fr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electrode</a:t>
            </a:r>
            <a:endParaRPr lang="fr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CH" dirty="0"/>
          </a:p>
          <a:p>
            <a:r>
              <a:rPr lang="en-US" dirty="0"/>
              <a:t>		</a:t>
            </a:r>
          </a:p>
          <a:p>
            <a:r>
              <a:rPr lang="en-US" dirty="0"/>
              <a:t>		</a:t>
            </a:r>
          </a:p>
          <a:p>
            <a:endParaRPr lang="en-US" dirty="0"/>
          </a:p>
        </p:txBody>
      </p:sp>
      <p:pic>
        <p:nvPicPr>
          <p:cNvPr id="11272" name="Picture 8" descr="14: Nernst diffusion layer model. The solid line represents the actual... |  Download Scientific Diagram">
            <a:extLst>
              <a:ext uri="{FF2B5EF4-FFF2-40B4-BE49-F238E27FC236}">
                <a16:creationId xmlns:a16="http://schemas.microsoft.com/office/drawing/2014/main" id="{322FF5F4-D243-4994-894A-80945832C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485"/>
          <a:stretch/>
        </p:blipFill>
        <p:spPr bwMode="auto">
          <a:xfrm>
            <a:off x="457200" y="2209800"/>
            <a:ext cx="3469639" cy="27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58FBFB8-30FB-4CF5-A010-D0D8471CB9CF}"/>
                  </a:ext>
                </a:extLst>
              </p:cNvPr>
              <p:cNvSpPr txBox="1"/>
              <p:nvPr/>
            </p:nvSpPr>
            <p:spPr>
              <a:xfrm>
                <a:off x="381000" y="5194780"/>
                <a:ext cx="3581400" cy="672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𝑧𝐹𝐷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𝑠𝑜𝑙</m:t>
                              </m:r>
                            </m:sup>
                          </m:s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𝑒𝑙</m:t>
                              </m:r>
                            </m:sup>
                          </m:sSup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58FBFB8-30FB-4CF5-A010-D0D8471CB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194780"/>
                <a:ext cx="3581400" cy="672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2) Mass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transfer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limitation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Espace réservé du numéro de diapositive 11">
            <a:extLst>
              <a:ext uri="{FF2B5EF4-FFF2-40B4-BE49-F238E27FC236}">
                <a16:creationId xmlns:a16="http://schemas.microsoft.com/office/drawing/2014/main" id="{BAC95207-4454-4067-87A8-9E1BF8E5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34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47530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BDFDCC2-1E1C-44C0-A1E2-6FFDE547869A}"/>
              </a:ext>
            </a:extLst>
          </p:cNvPr>
          <p:cNvSpPr txBox="1"/>
          <p:nvPr/>
        </p:nvSpPr>
        <p:spPr>
          <a:xfrm>
            <a:off x="381000" y="16002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Nernst diffusion layer for a </a:t>
            </a:r>
            <a:r>
              <a:rPr lang="fr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planar</a:t>
            </a:r>
            <a:r>
              <a:rPr lang="fr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electrode</a:t>
            </a:r>
            <a:endParaRPr lang="fr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CH" dirty="0"/>
          </a:p>
          <a:p>
            <a:r>
              <a:rPr lang="en-US" dirty="0"/>
              <a:t>		</a:t>
            </a:r>
          </a:p>
          <a:p>
            <a:r>
              <a:rPr lang="en-US" dirty="0"/>
              <a:t>		</a:t>
            </a:r>
          </a:p>
          <a:p>
            <a:endParaRPr lang="en-US" dirty="0"/>
          </a:p>
        </p:txBody>
      </p:sp>
      <p:pic>
        <p:nvPicPr>
          <p:cNvPr id="11272" name="Picture 8" descr="14: Nernst diffusion layer model. The solid line represents the actual... |  Download Scientific Diagram">
            <a:extLst>
              <a:ext uri="{FF2B5EF4-FFF2-40B4-BE49-F238E27FC236}">
                <a16:creationId xmlns:a16="http://schemas.microsoft.com/office/drawing/2014/main" id="{322FF5F4-D243-4994-894A-80945832C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485"/>
          <a:stretch/>
        </p:blipFill>
        <p:spPr bwMode="auto">
          <a:xfrm>
            <a:off x="457200" y="2209800"/>
            <a:ext cx="3469639" cy="27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58FBFB8-30FB-4CF5-A010-D0D8471CB9CF}"/>
                  </a:ext>
                </a:extLst>
              </p:cNvPr>
              <p:cNvSpPr txBox="1"/>
              <p:nvPr/>
            </p:nvSpPr>
            <p:spPr>
              <a:xfrm>
                <a:off x="381000" y="5194780"/>
                <a:ext cx="3581400" cy="672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𝑧𝐹𝐷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𝑠𝑜𝑙</m:t>
                              </m:r>
                            </m:sup>
                          </m:s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𝑒𝑙</m:t>
                              </m:r>
                            </m:sup>
                          </m:sSup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58FBFB8-30FB-4CF5-A010-D0D8471CB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194780"/>
                <a:ext cx="3581400" cy="672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8" descr="14: Nernst diffusion layer model. The solid line represents the actual... |  Download Scientific Diagram">
            <a:extLst>
              <a:ext uri="{FF2B5EF4-FFF2-40B4-BE49-F238E27FC236}">
                <a16:creationId xmlns:a16="http://schemas.microsoft.com/office/drawing/2014/main" id="{878445F5-F51C-43FC-A2E6-1CA0CE2D4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352800" cy="27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D291C2EF-28DE-4385-A5F7-24823D8E9F52}"/>
              </a:ext>
            </a:extLst>
          </p:cNvPr>
          <p:cNvSpPr/>
          <p:nvPr/>
        </p:nvSpPr>
        <p:spPr>
          <a:xfrm>
            <a:off x="5344160" y="2921000"/>
            <a:ext cx="2921000" cy="1783080"/>
          </a:xfrm>
          <a:custGeom>
            <a:avLst/>
            <a:gdLst>
              <a:gd name="connsiteX0" fmla="*/ 0 w 2921000"/>
              <a:gd name="connsiteY0" fmla="*/ 1783080 h 1783080"/>
              <a:gd name="connsiteX1" fmla="*/ 594360 w 2921000"/>
              <a:gd name="connsiteY1" fmla="*/ 673100 h 1783080"/>
              <a:gd name="connsiteX2" fmla="*/ 1516380 w 2921000"/>
              <a:gd name="connsiteY2" fmla="*/ 243840 h 1783080"/>
              <a:gd name="connsiteX3" fmla="*/ 2921000 w 2921000"/>
              <a:gd name="connsiteY3" fmla="*/ 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1783080">
                <a:moveTo>
                  <a:pt x="0" y="1783080"/>
                </a:moveTo>
                <a:cubicBezTo>
                  <a:pt x="170815" y="1356360"/>
                  <a:pt x="341630" y="929640"/>
                  <a:pt x="594360" y="673100"/>
                </a:cubicBezTo>
                <a:cubicBezTo>
                  <a:pt x="847090" y="416560"/>
                  <a:pt x="1128607" y="356023"/>
                  <a:pt x="1516380" y="243840"/>
                </a:cubicBezTo>
                <a:cubicBezTo>
                  <a:pt x="1904153" y="131657"/>
                  <a:pt x="2412576" y="65828"/>
                  <a:pt x="29210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12E61DF-07C0-40C1-8C57-B65B9A57B78F}"/>
              </a:ext>
            </a:extLst>
          </p:cNvPr>
          <p:cNvCxnSpPr>
            <a:stCxn id="5" idx="0"/>
          </p:cNvCxnSpPr>
          <p:nvPr/>
        </p:nvCxnSpPr>
        <p:spPr>
          <a:xfrm flipV="1">
            <a:off x="5344160" y="2895600"/>
            <a:ext cx="599440" cy="180848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D6D8B6D-4506-44BF-801A-ABD6F1403110}"/>
              </a:ext>
            </a:extLst>
          </p:cNvPr>
          <p:cNvCxnSpPr>
            <a:cxnSpLocks/>
          </p:cNvCxnSpPr>
          <p:nvPr/>
        </p:nvCxnSpPr>
        <p:spPr>
          <a:xfrm flipV="1">
            <a:off x="5344160" y="2895600"/>
            <a:ext cx="1132840" cy="180848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9E0490B-6488-4B69-AD81-E984A871A2DA}"/>
              </a:ext>
            </a:extLst>
          </p:cNvPr>
          <p:cNvCxnSpPr>
            <a:cxnSpLocks/>
          </p:cNvCxnSpPr>
          <p:nvPr/>
        </p:nvCxnSpPr>
        <p:spPr>
          <a:xfrm flipV="1">
            <a:off x="5334000" y="2895600"/>
            <a:ext cx="1752600" cy="180848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30281CE3-9379-47D5-95A3-4A242B140E2A}"/>
              </a:ext>
            </a:extLst>
          </p:cNvPr>
          <p:cNvSpPr/>
          <p:nvPr/>
        </p:nvSpPr>
        <p:spPr>
          <a:xfrm>
            <a:off x="5331460" y="3075940"/>
            <a:ext cx="3025140" cy="1645920"/>
          </a:xfrm>
          <a:custGeom>
            <a:avLst/>
            <a:gdLst>
              <a:gd name="connsiteX0" fmla="*/ 0 w 3025140"/>
              <a:gd name="connsiteY0" fmla="*/ 1645920 h 1645920"/>
              <a:gd name="connsiteX1" fmla="*/ 223520 w 3025140"/>
              <a:gd name="connsiteY1" fmla="*/ 1295400 h 1645920"/>
              <a:gd name="connsiteX2" fmla="*/ 728980 w 3025140"/>
              <a:gd name="connsiteY2" fmla="*/ 655320 h 1645920"/>
              <a:gd name="connsiteX3" fmla="*/ 1724660 w 3025140"/>
              <a:gd name="connsiteY3" fmla="*/ 259080 h 1645920"/>
              <a:gd name="connsiteX4" fmla="*/ 3025140 w 302514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5140" h="1645920">
                <a:moveTo>
                  <a:pt x="0" y="1645920"/>
                </a:moveTo>
                <a:cubicBezTo>
                  <a:pt x="51011" y="1553210"/>
                  <a:pt x="102023" y="1460500"/>
                  <a:pt x="223520" y="1295400"/>
                </a:cubicBezTo>
                <a:cubicBezTo>
                  <a:pt x="345017" y="1130300"/>
                  <a:pt x="478790" y="828040"/>
                  <a:pt x="728980" y="655320"/>
                </a:cubicBezTo>
                <a:cubicBezTo>
                  <a:pt x="979170" y="482600"/>
                  <a:pt x="1341967" y="368300"/>
                  <a:pt x="1724660" y="259080"/>
                </a:cubicBezTo>
                <a:cubicBezTo>
                  <a:pt x="2107353" y="149860"/>
                  <a:pt x="2802467" y="50377"/>
                  <a:pt x="302514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44C0824A-D840-46DF-BEDC-CF00A12B228A}"/>
              </a:ext>
            </a:extLst>
          </p:cNvPr>
          <p:cNvSpPr/>
          <p:nvPr/>
        </p:nvSpPr>
        <p:spPr>
          <a:xfrm>
            <a:off x="5344160" y="3418840"/>
            <a:ext cx="3007360" cy="1295400"/>
          </a:xfrm>
          <a:custGeom>
            <a:avLst/>
            <a:gdLst>
              <a:gd name="connsiteX0" fmla="*/ 0 w 3007360"/>
              <a:gd name="connsiteY0" fmla="*/ 1295400 h 1295400"/>
              <a:gd name="connsiteX1" fmla="*/ 281940 w 3007360"/>
              <a:gd name="connsiteY1" fmla="*/ 990600 h 1295400"/>
              <a:gd name="connsiteX2" fmla="*/ 601980 w 3007360"/>
              <a:gd name="connsiteY2" fmla="*/ 726440 h 1295400"/>
              <a:gd name="connsiteX3" fmla="*/ 1069340 w 3007360"/>
              <a:gd name="connsiteY3" fmla="*/ 454660 h 1295400"/>
              <a:gd name="connsiteX4" fmla="*/ 2052320 w 3007360"/>
              <a:gd name="connsiteY4" fmla="*/ 142240 h 1295400"/>
              <a:gd name="connsiteX5" fmla="*/ 3007360 w 3007360"/>
              <a:gd name="connsiteY5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7360" h="1295400">
                <a:moveTo>
                  <a:pt x="0" y="1295400"/>
                </a:moveTo>
                <a:cubicBezTo>
                  <a:pt x="90805" y="1190413"/>
                  <a:pt x="181610" y="1085427"/>
                  <a:pt x="281940" y="990600"/>
                </a:cubicBezTo>
                <a:cubicBezTo>
                  <a:pt x="382270" y="895773"/>
                  <a:pt x="470747" y="815763"/>
                  <a:pt x="601980" y="726440"/>
                </a:cubicBezTo>
                <a:cubicBezTo>
                  <a:pt x="733213" y="637117"/>
                  <a:pt x="827617" y="552027"/>
                  <a:pt x="1069340" y="454660"/>
                </a:cubicBezTo>
                <a:cubicBezTo>
                  <a:pt x="1311063" y="357293"/>
                  <a:pt x="1729317" y="218017"/>
                  <a:pt x="2052320" y="142240"/>
                </a:cubicBezTo>
                <a:cubicBezTo>
                  <a:pt x="2375323" y="66463"/>
                  <a:pt x="2691341" y="33231"/>
                  <a:pt x="30073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BBBCCB1-5720-4075-A9CF-1DF65254A835}"/>
              </a:ext>
            </a:extLst>
          </p:cNvPr>
          <p:cNvCxnSpPr/>
          <p:nvPr/>
        </p:nvCxnSpPr>
        <p:spPr>
          <a:xfrm>
            <a:off x="5943600" y="2819400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4FCE87C6-58AC-4942-BDCF-0B0EB68FFFC5}"/>
              </a:ext>
            </a:extLst>
          </p:cNvPr>
          <p:cNvSpPr txBox="1"/>
          <p:nvPr/>
        </p:nvSpPr>
        <p:spPr>
          <a:xfrm>
            <a:off x="5867400" y="243990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 </a:t>
            </a:r>
            <a:r>
              <a:rPr lang="fr-CH" dirty="0" err="1"/>
              <a:t>increases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2281E46-8288-4AC5-8B32-1EE807CBA536}"/>
                  </a:ext>
                </a:extLst>
              </p:cNvPr>
              <p:cNvSpPr txBox="1"/>
              <p:nvPr/>
            </p:nvSpPr>
            <p:spPr>
              <a:xfrm>
                <a:off x="4724400" y="5181600"/>
                <a:ext cx="4114800" cy="1517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High </a:t>
                </a:r>
                <a:r>
                  <a:rPr lang="fr-CH" dirty="0" err="1"/>
                  <a:t>overpotentials</a:t>
                </a:r>
                <a:r>
                  <a:rPr lang="fr-CH" dirty="0"/>
                  <a:t> </a:t>
                </a:r>
                <a:r>
                  <a:rPr lang="fr-CH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</m:sup>
                    </m:sSup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fr-CH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Solution to Fick’s second law: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𝐷𝑡</m:t>
                        </m:r>
                      </m:e>
                    </m:rad>
                  </m:oMath>
                </a14:m>
                <a:endParaRPr lang="fr-CH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Cottrell law: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𝑧𝐹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𝑠𝑜𝑙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2281E46-8288-4AC5-8B32-1EE807CBA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181600"/>
                <a:ext cx="4114800" cy="1517082"/>
              </a:xfrm>
              <a:prstGeom prst="rect">
                <a:avLst/>
              </a:prstGeom>
              <a:blipFill>
                <a:blip r:embed="rId5"/>
                <a:stretch>
                  <a:fillRect l="-1185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D0AAA281-E3E8-4F8B-B608-92025ABA7F9F}"/>
              </a:ext>
            </a:extLst>
          </p:cNvPr>
          <p:cNvSpPr/>
          <p:nvPr/>
        </p:nvSpPr>
        <p:spPr>
          <a:xfrm>
            <a:off x="4648200" y="6019800"/>
            <a:ext cx="3200400" cy="67888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2) Mass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transfer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limitation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Espace réservé du numéro de diapositive 11">
            <a:extLst>
              <a:ext uri="{FF2B5EF4-FFF2-40B4-BE49-F238E27FC236}">
                <a16:creationId xmlns:a16="http://schemas.microsoft.com/office/drawing/2014/main" id="{BAC95207-4454-4067-87A8-9E1BF8E5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35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16106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DBC54C60-856D-4B68-971B-E6BAA44CDF1D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3) Chemical-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electrochemical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reactions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3F6132D-7D95-40E1-93A8-16FE01448DD1}"/>
              </a:ext>
            </a:extLst>
          </p:cNvPr>
          <p:cNvSpPr txBox="1"/>
          <p:nvPr/>
        </p:nvSpPr>
        <p:spPr>
          <a:xfrm>
            <a:off x="609602" y="1600200"/>
            <a:ext cx="8000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Example: </a:t>
            </a:r>
            <a:r>
              <a:rPr lang="fr-CH" dirty="0" err="1"/>
              <a:t>reduction</a:t>
            </a:r>
            <a:r>
              <a:rPr lang="fr-CH" dirty="0"/>
              <a:t> of a </a:t>
            </a:r>
            <a:r>
              <a:rPr lang="fr-CH" dirty="0" err="1"/>
              <a:t>metalorganic</a:t>
            </a:r>
            <a:r>
              <a:rPr lang="fr-CH" dirty="0"/>
              <a:t> </a:t>
            </a:r>
            <a:r>
              <a:rPr lang="fr-CH" dirty="0" err="1"/>
              <a:t>complex</a:t>
            </a:r>
            <a:r>
              <a:rPr lang="fr-CH" dirty="0"/>
              <a:t> [</a:t>
            </a:r>
            <a:r>
              <a:rPr lang="fr-CH" dirty="0" err="1"/>
              <a:t>ML</a:t>
            </a:r>
            <a:r>
              <a:rPr lang="fr-CH" baseline="-25000" dirty="0" err="1"/>
              <a:t>x</a:t>
            </a:r>
            <a:r>
              <a:rPr lang="fr-CH" dirty="0"/>
              <a:t>]</a:t>
            </a:r>
            <a:r>
              <a:rPr lang="fr-CH" baseline="30000" dirty="0"/>
              <a:t>z+</a:t>
            </a:r>
            <a:endParaRPr lang="fr-CH" dirty="0"/>
          </a:p>
          <a:p>
            <a:endParaRPr lang="fr-CH" baseline="30000" dirty="0"/>
          </a:p>
          <a:p>
            <a:endParaRPr lang="fr-CH" dirty="0"/>
          </a:p>
          <a:p>
            <a:r>
              <a:rPr lang="fr-CH" dirty="0"/>
              <a:t>1) [</a:t>
            </a:r>
            <a:r>
              <a:rPr lang="fr-CH" dirty="0" err="1"/>
              <a:t>ML</a:t>
            </a:r>
            <a:r>
              <a:rPr lang="fr-CH" baseline="-25000" dirty="0" err="1"/>
              <a:t>x</a:t>
            </a:r>
            <a:r>
              <a:rPr lang="fr-CH" dirty="0"/>
              <a:t>]</a:t>
            </a:r>
            <a:r>
              <a:rPr lang="fr-CH" baseline="30000" dirty="0"/>
              <a:t>n+ </a:t>
            </a:r>
            <a:r>
              <a:rPr lang="fr-CH" dirty="0"/>
              <a:t>→ </a:t>
            </a:r>
            <a:r>
              <a:rPr lang="fr-CH" dirty="0" err="1"/>
              <a:t>M</a:t>
            </a:r>
            <a:r>
              <a:rPr lang="fr-CH" baseline="30000" dirty="0" err="1"/>
              <a:t>z</a:t>
            </a:r>
            <a:r>
              <a:rPr lang="fr-CH" baseline="30000" dirty="0"/>
              <a:t>+ </a:t>
            </a:r>
            <a:r>
              <a:rPr lang="fr-CH" dirty="0"/>
              <a:t>+ </a:t>
            </a:r>
            <a:r>
              <a:rPr lang="fr-CH" dirty="0" err="1"/>
              <a:t>xL</a:t>
            </a:r>
            <a:r>
              <a:rPr lang="fr-CH" baseline="30000" dirty="0" err="1"/>
              <a:t>m</a:t>
            </a:r>
            <a:r>
              <a:rPr lang="fr-CH" baseline="30000" dirty="0"/>
              <a:t>-</a:t>
            </a:r>
            <a:r>
              <a:rPr lang="fr-CH" dirty="0"/>
              <a:t>	complexation constant </a:t>
            </a:r>
            <a:r>
              <a:rPr lang="fr-CH" dirty="0" err="1"/>
              <a:t>independent</a:t>
            </a:r>
            <a:r>
              <a:rPr lang="fr-CH" dirty="0"/>
              <a:t> of </a:t>
            </a:r>
            <a:r>
              <a:rPr lang="fr-CH" dirty="0" err="1"/>
              <a:t>potential</a:t>
            </a:r>
            <a:endParaRPr lang="fr-CH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2) </a:t>
            </a:r>
            <a:r>
              <a:rPr lang="en-US" dirty="0" err="1"/>
              <a:t>M</a:t>
            </a:r>
            <a:r>
              <a:rPr lang="en-US" baseline="30000" dirty="0" err="1"/>
              <a:t>z</a:t>
            </a:r>
            <a:r>
              <a:rPr lang="en-US" baseline="30000" dirty="0"/>
              <a:t>+</a:t>
            </a:r>
            <a:r>
              <a:rPr lang="en-US" dirty="0"/>
              <a:t> + </a:t>
            </a:r>
            <a:r>
              <a:rPr lang="en-US" dirty="0" err="1"/>
              <a:t>ze</a:t>
            </a:r>
            <a:r>
              <a:rPr lang="en-US" baseline="30000" dirty="0"/>
              <a:t>-</a:t>
            </a:r>
            <a:r>
              <a:rPr lang="fr-CH" baseline="30000" dirty="0"/>
              <a:t> </a:t>
            </a:r>
            <a:r>
              <a:rPr lang="fr-CH" dirty="0"/>
              <a:t>→ M</a:t>
            </a:r>
            <a:r>
              <a:rPr lang="fr-CH" baseline="30000" dirty="0"/>
              <a:t>0 		</a:t>
            </a:r>
            <a:r>
              <a:rPr lang="fr-CH" dirty="0"/>
              <a:t>the </a:t>
            </a:r>
            <a:r>
              <a:rPr lang="fr-CH" dirty="0" err="1"/>
              <a:t>slower</a:t>
            </a:r>
            <a:r>
              <a:rPr lang="fr-CH" dirty="0"/>
              <a:t> process </a:t>
            </a:r>
            <a:r>
              <a:rPr lang="fr-CH" dirty="0" err="1"/>
              <a:t>defines</a:t>
            </a:r>
            <a:r>
              <a:rPr lang="fr-CH" dirty="0"/>
              <a:t> the </a:t>
            </a:r>
            <a:r>
              <a:rPr lang="fr-CH" dirty="0" err="1"/>
              <a:t>reaction</a:t>
            </a:r>
            <a:r>
              <a:rPr lang="fr-CH" dirty="0"/>
              <a:t> </a:t>
            </a:r>
            <a:r>
              <a:rPr lang="fr-CH" dirty="0" err="1"/>
              <a:t>kinetics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AF03C4-A655-4691-A9A7-9356416C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34BCB1-CD3E-4068-8B69-E3F0ADBE1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12C3F8E5-A497-42A9-95FB-13D046881DF6}"/>
                  </a:ext>
                </a:extLst>
              </p:cNvPr>
              <p:cNvSpPr txBox="1"/>
              <p:nvPr/>
            </p:nvSpPr>
            <p:spPr>
              <a:xfrm>
                <a:off x="381000" y="4126468"/>
                <a:ext cx="8305800" cy="2195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2000" b="1" dirty="0"/>
                  <a:t>Can </a:t>
                </a:r>
                <a:r>
                  <a:rPr lang="fr-CH" sz="2000" b="1" dirty="0" err="1"/>
                  <a:t>you</a:t>
                </a:r>
                <a:r>
                  <a:rPr lang="fr-CH" sz="2000" b="1" dirty="0"/>
                  <a:t> express the new Nernst </a:t>
                </a:r>
                <a:r>
                  <a:rPr lang="fr-CH" sz="2000" b="1" dirty="0" err="1"/>
                  <a:t>potential</a:t>
                </a:r>
                <a:r>
                  <a:rPr lang="fr-CH" sz="2000" b="1" dirty="0"/>
                  <a:t> </a:t>
                </a:r>
                <a:r>
                  <a:rPr lang="fr-CH" sz="2000" b="1" dirty="0" err="1"/>
                  <a:t>E</a:t>
                </a:r>
                <a:r>
                  <a:rPr lang="fr-CH" sz="2000" b="1" baseline="30000" dirty="0" err="1"/>
                  <a:t>eq</a:t>
                </a:r>
                <a:r>
                  <a:rPr lang="fr-CH" sz="2000" b="1" dirty="0"/>
                  <a:t>(</a:t>
                </a:r>
                <a:r>
                  <a:rPr lang="fr-CH" sz="2000" b="1" dirty="0" err="1"/>
                  <a:t>ML</a:t>
                </a:r>
                <a:r>
                  <a:rPr lang="fr-CH" sz="2000" b="1" baseline="30000" dirty="0" err="1"/>
                  <a:t>n</a:t>
                </a:r>
                <a:r>
                  <a:rPr lang="fr-CH" sz="2000" b="1" baseline="30000" dirty="0"/>
                  <a:t>+</a:t>
                </a:r>
                <a:r>
                  <a:rPr lang="fr-CH" sz="2000" b="1" dirty="0"/>
                  <a:t>/M</a:t>
                </a:r>
                <a:r>
                  <a:rPr lang="fr-CH" sz="2000" b="1" baseline="30000" dirty="0"/>
                  <a:t>0</a:t>
                </a:r>
                <a:r>
                  <a:rPr lang="fr-CH" sz="2000" b="1" dirty="0"/>
                  <a:t>, L</a:t>
                </a:r>
                <a:r>
                  <a:rPr lang="fr-CH" sz="2000" b="1" baseline="30000" dirty="0"/>
                  <a:t>m-</a:t>
                </a:r>
                <a:r>
                  <a:rPr lang="fr-CH" sz="2000" b="1" dirty="0"/>
                  <a:t>) as a </a:t>
                </a:r>
                <a:r>
                  <a:rPr lang="fr-CH" sz="2000" b="1" dirty="0" err="1"/>
                  <a:t>function</a:t>
                </a:r>
                <a:r>
                  <a:rPr lang="fr-CH" sz="2000" b="1" dirty="0"/>
                  <a:t> of:</a:t>
                </a:r>
              </a:p>
              <a:p>
                <a:pPr algn="ctr">
                  <a:spcBef>
                    <a:spcPts val="1200"/>
                  </a:spcBef>
                </a:pPr>
                <a:endParaRPr lang="fr-CH" sz="1000" b="1" dirty="0"/>
              </a:p>
              <a:p>
                <a:pPr algn="ctr">
                  <a:spcBef>
                    <a:spcPts val="1200"/>
                  </a:spcBef>
                </a:pPr>
                <a:r>
                  <a:rPr lang="en-US" b="1" dirty="0"/>
                  <a:t>E</a:t>
                </a:r>
                <a:r>
                  <a:rPr lang="en-US" b="1" baseline="30000" dirty="0"/>
                  <a:t>0</a:t>
                </a:r>
                <a:r>
                  <a:rPr lang="en-US" b="1" dirty="0"/>
                  <a:t>(</a:t>
                </a:r>
                <a:r>
                  <a:rPr lang="en-US" b="1" dirty="0" err="1"/>
                  <a:t>M</a:t>
                </a:r>
                <a:r>
                  <a:rPr lang="en-US" b="1" baseline="30000" dirty="0" err="1"/>
                  <a:t>z</a:t>
                </a:r>
                <a:r>
                  <a:rPr lang="en-US" b="1" baseline="30000" dirty="0"/>
                  <a:t>+</a:t>
                </a:r>
                <a:r>
                  <a:rPr lang="en-US" b="1" dirty="0"/>
                  <a:t>/M</a:t>
                </a:r>
                <a:r>
                  <a:rPr lang="en-US" b="1" baseline="30000" dirty="0"/>
                  <a:t>0</a:t>
                </a:r>
                <a:r>
                  <a:rPr lang="en-US" b="1" dirty="0"/>
                  <a:t>)</a:t>
                </a:r>
                <a:r>
                  <a:rPr lang="en-US" dirty="0"/>
                  <a:t> the standard potential for the metal M</a:t>
                </a:r>
              </a:p>
              <a:p>
                <a:pPr algn="ctr">
                  <a:spcBef>
                    <a:spcPts val="1200"/>
                  </a:spcBef>
                </a:pPr>
                <a:r>
                  <a:rPr lang="en-US" b="1" dirty="0" err="1"/>
                  <a:t>pK</a:t>
                </a:r>
                <a:r>
                  <a:rPr lang="en-US" b="1" baseline="-25000" dirty="0" err="1"/>
                  <a:t>d</a:t>
                </a:r>
                <a:r>
                  <a:rPr lang="en-US" dirty="0"/>
                  <a:t> = -log </a:t>
                </a:r>
                <a:r>
                  <a:rPr lang="en-US" dirty="0" err="1"/>
                  <a:t>K</a:t>
                </a:r>
                <a:r>
                  <a:rPr lang="en-US" baseline="-25000" dirty="0" err="1"/>
                  <a:t>d</a:t>
                </a:r>
                <a:r>
                  <a:rPr lang="en-US" dirty="0"/>
                  <a:t> the complex dissociation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CH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i="1" dirty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CH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algn="ctr">
                  <a:spcBef>
                    <a:spcPts val="1200"/>
                  </a:spcBef>
                </a:pPr>
                <a:r>
                  <a:rPr lang="en-US" dirty="0"/>
                  <a:t>and the concentrations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b="1" i="1" dirty="0" smtClean="0">
                                <a:latin typeface="Cambria Math" panose="02040503050406030204" pitchFamily="18" charset="0"/>
                              </a:rPr>
                              <m:t>𝑴𝑳</m:t>
                            </m:r>
                          </m:e>
                          <m:sup>
                            <m:r>
                              <a:rPr lang="fr-CH" b="1" i="1" dirty="0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fr-CH" b="1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fr-CH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b="1" i="1" dirty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fr-CH" b="1" i="1" dirty="0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fr-CH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12C3F8E5-A497-42A9-95FB-13D046881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126468"/>
                <a:ext cx="8305800" cy="2195986"/>
              </a:xfrm>
              <a:prstGeom prst="rect">
                <a:avLst/>
              </a:prstGeom>
              <a:blipFill>
                <a:blip r:embed="rId4"/>
                <a:stretch>
                  <a:fillRect l="-147" t="-1667" r="-73" b="-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EA4CA323-2945-4ECB-9534-E5C45F1E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36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7659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DBC54C60-856D-4B68-971B-E6BAA44CDF1D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3) Chemical-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electrochemical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reactions</a:t>
            </a:r>
            <a:endParaRPr lang="fr-CH" sz="2800" dirty="0">
              <a:latin typeface="Arial"/>
              <a:cs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3F6132D-7D95-40E1-93A8-16FE01448DD1}"/>
              </a:ext>
            </a:extLst>
          </p:cNvPr>
          <p:cNvSpPr txBox="1"/>
          <p:nvPr/>
        </p:nvSpPr>
        <p:spPr>
          <a:xfrm>
            <a:off x="609602" y="1600200"/>
            <a:ext cx="8000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Example: </a:t>
            </a:r>
            <a:r>
              <a:rPr lang="fr-CH" dirty="0" err="1"/>
              <a:t>reduction</a:t>
            </a:r>
            <a:r>
              <a:rPr lang="fr-CH" dirty="0"/>
              <a:t> of a </a:t>
            </a:r>
            <a:r>
              <a:rPr lang="fr-CH" dirty="0" err="1"/>
              <a:t>metalorganic</a:t>
            </a:r>
            <a:r>
              <a:rPr lang="fr-CH" dirty="0"/>
              <a:t> </a:t>
            </a:r>
            <a:r>
              <a:rPr lang="fr-CH" dirty="0" err="1"/>
              <a:t>complex</a:t>
            </a:r>
            <a:r>
              <a:rPr lang="fr-CH" dirty="0"/>
              <a:t> [</a:t>
            </a:r>
            <a:r>
              <a:rPr lang="fr-CH" dirty="0" err="1"/>
              <a:t>ML</a:t>
            </a:r>
            <a:r>
              <a:rPr lang="fr-CH" baseline="-25000" dirty="0" err="1"/>
              <a:t>x</a:t>
            </a:r>
            <a:r>
              <a:rPr lang="fr-CH" dirty="0"/>
              <a:t>]</a:t>
            </a:r>
            <a:r>
              <a:rPr lang="fr-CH" baseline="30000" dirty="0"/>
              <a:t>z+</a:t>
            </a:r>
            <a:endParaRPr lang="fr-CH" dirty="0"/>
          </a:p>
          <a:p>
            <a:endParaRPr lang="fr-CH" baseline="30000" dirty="0"/>
          </a:p>
          <a:p>
            <a:endParaRPr lang="fr-CH" dirty="0"/>
          </a:p>
          <a:p>
            <a:r>
              <a:rPr lang="fr-CH" dirty="0"/>
              <a:t>1) [</a:t>
            </a:r>
            <a:r>
              <a:rPr lang="fr-CH" dirty="0" err="1"/>
              <a:t>ML</a:t>
            </a:r>
            <a:r>
              <a:rPr lang="fr-CH" baseline="-25000" dirty="0" err="1"/>
              <a:t>x</a:t>
            </a:r>
            <a:r>
              <a:rPr lang="fr-CH" dirty="0"/>
              <a:t>]</a:t>
            </a:r>
            <a:r>
              <a:rPr lang="fr-CH" baseline="30000" dirty="0"/>
              <a:t>n+ </a:t>
            </a:r>
            <a:r>
              <a:rPr lang="fr-CH" dirty="0"/>
              <a:t>→ </a:t>
            </a:r>
            <a:r>
              <a:rPr lang="fr-CH" dirty="0" err="1"/>
              <a:t>M</a:t>
            </a:r>
            <a:r>
              <a:rPr lang="fr-CH" baseline="30000" dirty="0" err="1"/>
              <a:t>z</a:t>
            </a:r>
            <a:r>
              <a:rPr lang="fr-CH" baseline="30000" dirty="0"/>
              <a:t>+ </a:t>
            </a:r>
            <a:r>
              <a:rPr lang="fr-CH" dirty="0"/>
              <a:t>+ </a:t>
            </a:r>
            <a:r>
              <a:rPr lang="fr-CH" dirty="0" err="1"/>
              <a:t>xL</a:t>
            </a:r>
            <a:r>
              <a:rPr lang="fr-CH" baseline="30000" dirty="0" err="1"/>
              <a:t>m</a:t>
            </a:r>
            <a:r>
              <a:rPr lang="fr-CH" baseline="30000" dirty="0"/>
              <a:t>-</a:t>
            </a:r>
            <a:r>
              <a:rPr lang="fr-CH" dirty="0"/>
              <a:t>	complexation constant </a:t>
            </a:r>
            <a:r>
              <a:rPr lang="fr-CH" dirty="0" err="1"/>
              <a:t>independent</a:t>
            </a:r>
            <a:r>
              <a:rPr lang="fr-CH" dirty="0"/>
              <a:t> of </a:t>
            </a:r>
            <a:r>
              <a:rPr lang="fr-CH" dirty="0" err="1"/>
              <a:t>potential</a:t>
            </a:r>
            <a:endParaRPr lang="fr-CH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2) </a:t>
            </a:r>
            <a:r>
              <a:rPr lang="en-US" dirty="0" err="1"/>
              <a:t>M</a:t>
            </a:r>
            <a:r>
              <a:rPr lang="en-US" baseline="30000" dirty="0" err="1"/>
              <a:t>z</a:t>
            </a:r>
            <a:r>
              <a:rPr lang="en-US" baseline="30000" dirty="0"/>
              <a:t>+</a:t>
            </a:r>
            <a:r>
              <a:rPr lang="en-US" dirty="0"/>
              <a:t> + </a:t>
            </a:r>
            <a:r>
              <a:rPr lang="en-US" dirty="0" err="1"/>
              <a:t>ze</a:t>
            </a:r>
            <a:r>
              <a:rPr lang="en-US" baseline="30000" dirty="0"/>
              <a:t>-</a:t>
            </a:r>
            <a:r>
              <a:rPr lang="fr-CH" baseline="30000" dirty="0"/>
              <a:t> </a:t>
            </a:r>
            <a:r>
              <a:rPr lang="fr-CH" dirty="0"/>
              <a:t>→ M</a:t>
            </a:r>
            <a:r>
              <a:rPr lang="fr-CH" baseline="30000" dirty="0"/>
              <a:t>0 		</a:t>
            </a:r>
            <a:r>
              <a:rPr lang="fr-CH" dirty="0"/>
              <a:t>the </a:t>
            </a:r>
            <a:r>
              <a:rPr lang="fr-CH" dirty="0" err="1"/>
              <a:t>slower</a:t>
            </a:r>
            <a:r>
              <a:rPr lang="fr-CH" dirty="0"/>
              <a:t> process </a:t>
            </a:r>
            <a:r>
              <a:rPr lang="fr-CH" dirty="0" err="1"/>
              <a:t>defines</a:t>
            </a:r>
            <a:r>
              <a:rPr lang="fr-CH" dirty="0"/>
              <a:t> the </a:t>
            </a:r>
            <a:r>
              <a:rPr lang="fr-CH" dirty="0" err="1"/>
              <a:t>reaction</a:t>
            </a:r>
            <a:r>
              <a:rPr lang="fr-CH" dirty="0"/>
              <a:t> </a:t>
            </a:r>
            <a:r>
              <a:rPr lang="fr-CH" dirty="0" err="1"/>
              <a:t>kinetics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AF03C4-A655-4691-A9A7-9356416C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34BCB1-CD3E-4068-8B69-E3F0ADBE1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12C3F8E5-A497-42A9-95FB-13D046881DF6}"/>
                  </a:ext>
                </a:extLst>
              </p:cNvPr>
              <p:cNvSpPr txBox="1"/>
              <p:nvPr/>
            </p:nvSpPr>
            <p:spPr>
              <a:xfrm>
                <a:off x="228601" y="3886200"/>
                <a:ext cx="9067799" cy="2847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p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𝑧𝐹</m:t>
                          </m:r>
                        </m:den>
                      </m:f>
                      <m:func>
                        <m:func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fr-CH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CH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i="1" dirty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fr-CH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CH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dirty="0"/>
                  <a:t>	</a:t>
                </a:r>
                <a:r>
                  <a:rPr lang="en-US" dirty="0">
                    <a:sym typeface="Wingdings" panose="05000000000000000000" pitchFamily="2" charset="2"/>
                  </a:rPr>
                  <a:t> 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fr-CH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fr-CH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fr-CH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CH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i="1" dirty="0">
                                    <a:latin typeface="Cambria Math" panose="02040503050406030204" pitchFamily="18" charset="0"/>
                                  </a:rPr>
                                  <m:t>𝑀𝐿</m:t>
                                </m:r>
                              </m:e>
                              <m:sup>
                                <m:r>
                                  <a:rPr lang="fr-CH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CH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i="1" dirty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fr-CH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fr-CH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p>
                      <m:r>
                        <a:rPr lang="fr-CH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fr-CH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𝑧𝐹</m:t>
                          </m:r>
                        </m:den>
                      </m:f>
                      <m:func>
                        <m:func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fName>
                        <m:e>
                          <m:d>
                            <m:dPr>
                              <m:ctrlPr>
                                <a:rPr lang="fr-CH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 dirty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CH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CH" i="1" dirty="0">
                                              <a:latin typeface="Cambria Math" panose="02040503050406030204" pitchFamily="18" charset="0"/>
                                            </a:rPr>
                                            <m:t>𝑀𝐿</m:t>
                                          </m:r>
                                        </m:e>
                                        <m:sup>
                                          <m:r>
                                            <a:rPr lang="fr-CH" i="1" dirty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fr-CH" i="1" dirty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CH" i="1" dirty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fr-CH" i="1" dirty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fr-CH" i="1" dirty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CH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𝑒𝑞</m:t>
                        </m:r>
                      </m:sup>
                    </m:sSup>
                    <m:r>
                      <a:rPr lang="fr-CH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CH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fr-CH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2.303</m:t>
                    </m:r>
                    <m:f>
                      <m:fPr>
                        <m:ctrlP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𝑧𝐹</m:t>
                        </m:r>
                      </m:den>
                    </m:f>
                  </m:oMath>
                </a14:m>
                <a:r>
                  <a:rPr lang="fr-CH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fr-CH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CH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fr-CH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og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CH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CH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H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𝑀𝐿</m:t>
                                    </m:r>
                                  </m:e>
                                  <m:sup>
                                    <m:r>
                                      <a:rPr lang="fr-CH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fr-CH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CH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CH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CH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H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fr-CH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H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fr-CH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CH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fr-CH" sz="1600" dirty="0"/>
                  <a:t> 	</a:t>
                </a:r>
                <a:r>
                  <a:rPr lang="fr-CH" dirty="0"/>
                  <a:t>E</a:t>
                </a:r>
                <a:r>
                  <a:rPr lang="fr-CH" baseline="30000" dirty="0"/>
                  <a:t>eq</a:t>
                </a:r>
                <a:r>
                  <a:rPr lang="fr-CH" dirty="0"/>
                  <a:t>(</a:t>
                </a:r>
                <a:r>
                  <a:rPr lang="fr-CH" dirty="0" err="1"/>
                  <a:t>ML</a:t>
                </a:r>
                <a:r>
                  <a:rPr lang="fr-CH" baseline="30000" dirty="0" err="1"/>
                  <a:t>n</a:t>
                </a:r>
                <a:r>
                  <a:rPr lang="fr-CH" baseline="30000" dirty="0"/>
                  <a:t>+</a:t>
                </a:r>
                <a:r>
                  <a:rPr lang="fr-CH" dirty="0"/>
                  <a:t>/M</a:t>
                </a:r>
                <a:r>
                  <a:rPr lang="fr-CH" baseline="30000" dirty="0"/>
                  <a:t>0</a:t>
                </a:r>
                <a:r>
                  <a:rPr lang="fr-CH" dirty="0"/>
                  <a:t>, L</a:t>
                </a:r>
                <a:r>
                  <a:rPr lang="fr-CH" baseline="30000" dirty="0"/>
                  <a:t>m-</a:t>
                </a:r>
                <a:r>
                  <a:rPr lang="fr-CH" dirty="0"/>
                  <a:t>)</a:t>
                </a:r>
                <a:r>
                  <a:rPr lang="en-US" b="1" dirty="0">
                    <a:sym typeface="Wingdings" panose="05000000000000000000" pitchFamily="2" charset="2"/>
                  </a:rPr>
                  <a:t> &lt; </a:t>
                </a:r>
                <a:r>
                  <a:rPr lang="fr-CH" dirty="0" err="1"/>
                  <a:t>E</a:t>
                </a:r>
                <a:r>
                  <a:rPr lang="fr-CH" baseline="30000" dirty="0" err="1"/>
                  <a:t>eq</a:t>
                </a:r>
                <a:r>
                  <a:rPr lang="fr-CH" dirty="0"/>
                  <a:t>(</a:t>
                </a:r>
                <a:r>
                  <a:rPr lang="fr-CH" dirty="0" err="1"/>
                  <a:t>M</a:t>
                </a:r>
                <a:r>
                  <a:rPr lang="fr-CH" baseline="30000" dirty="0" err="1"/>
                  <a:t>z</a:t>
                </a:r>
                <a:r>
                  <a:rPr lang="fr-CH" baseline="30000" dirty="0"/>
                  <a:t>+</a:t>
                </a:r>
                <a:r>
                  <a:rPr lang="fr-CH" dirty="0"/>
                  <a:t>/M</a:t>
                </a:r>
                <a:r>
                  <a:rPr lang="fr-CH" baseline="30000" dirty="0"/>
                  <a:t>0</a:t>
                </a:r>
                <a:r>
                  <a:rPr lang="fr-CH" dirty="0"/>
                  <a:t>)</a:t>
                </a:r>
                <a:endParaRPr lang="en-US" b="1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12C3F8E5-A497-42A9-95FB-13D046881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3886200"/>
                <a:ext cx="9067799" cy="2847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A65B9ED-6CD6-433B-AE5A-931F21C35249}"/>
              </a:ext>
            </a:extLst>
          </p:cNvPr>
          <p:cNvSpPr/>
          <p:nvPr/>
        </p:nvSpPr>
        <p:spPr>
          <a:xfrm>
            <a:off x="228601" y="6172200"/>
            <a:ext cx="5257799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293E3D13-6C2B-466C-B8EC-7307AD4F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37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860991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DBC54C60-856D-4B68-971B-E6BAA44CDF1D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4)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Adion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diffusion and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electrocrystallisation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AF03C4-A655-4691-A9A7-9356416C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34BCB1-CD3E-4068-8B69-E3F0ADBE1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DCDF6FC8-96F4-49B7-AF76-5861A75323E9}"/>
              </a:ext>
            </a:extLst>
          </p:cNvPr>
          <p:cNvSpPr txBox="1"/>
          <p:nvPr/>
        </p:nvSpPr>
        <p:spPr>
          <a:xfrm>
            <a:off x="381000" y="1595369"/>
            <a:ext cx="8608060" cy="129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93620" marR="205104" indent="-1686560" algn="ctr">
              <a:lnSpc>
                <a:spcPct val="100000"/>
              </a:lnSpc>
              <a:spcBef>
                <a:spcPts val="95"/>
              </a:spcBef>
            </a:pPr>
            <a:r>
              <a:rPr lang="en-US" sz="2500" spc="-5" dirty="0">
                <a:latin typeface="Arial"/>
                <a:cs typeface="Arial"/>
              </a:rPr>
              <a:t>Real surfaces</a:t>
            </a:r>
            <a:r>
              <a:rPr lang="en-US" sz="2500" spc="15" dirty="0">
                <a:latin typeface="Arial"/>
                <a:cs typeface="Arial"/>
              </a:rPr>
              <a:t> </a:t>
            </a:r>
            <a:r>
              <a:rPr lang="en-US" sz="2500" spc="-15" dirty="0">
                <a:latin typeface="Arial"/>
                <a:cs typeface="Arial"/>
              </a:rPr>
              <a:t>are not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ideal </a:t>
            </a:r>
            <a:r>
              <a:rPr sz="2500" spc="-68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surfaces</a:t>
            </a:r>
            <a:endParaRPr lang="en-US" sz="2500" dirty="0">
              <a:latin typeface="Arial"/>
              <a:cs typeface="Arial"/>
            </a:endParaRPr>
          </a:p>
          <a:p>
            <a:pPr marL="25400" algn="ctr">
              <a:lnSpc>
                <a:spcPct val="100000"/>
              </a:lnSpc>
              <a:spcBef>
                <a:spcPts val="1130"/>
              </a:spcBef>
              <a:tabLst>
                <a:tab pos="5116830" algn="l"/>
              </a:tabLst>
            </a:pPr>
            <a:r>
              <a:rPr lang="en-US" sz="2000" dirty="0">
                <a:latin typeface="Arial"/>
                <a:cs typeface="Arial"/>
              </a:rPr>
              <a:t>Density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of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metal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surface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atoms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10</a:t>
            </a:r>
            <a:r>
              <a:rPr lang="en-US" sz="1950" spc="7" baseline="25641" dirty="0">
                <a:latin typeface="Arial"/>
                <a:cs typeface="Arial"/>
              </a:rPr>
              <a:t>15</a:t>
            </a:r>
            <a:r>
              <a:rPr lang="en-US" sz="2000" spc="5" dirty="0">
                <a:latin typeface="Arial"/>
                <a:cs typeface="Arial"/>
              </a:rPr>
              <a:t> cm</a:t>
            </a:r>
            <a:r>
              <a:rPr lang="en-US" sz="1950" spc="7" baseline="25641" dirty="0">
                <a:latin typeface="Arial"/>
                <a:cs typeface="Arial"/>
              </a:rPr>
              <a:t>-2</a:t>
            </a:r>
            <a:endParaRPr lang="en-US" sz="2000" dirty="0">
              <a:latin typeface="Arial"/>
              <a:cs typeface="Arial"/>
            </a:endParaRPr>
          </a:p>
          <a:p>
            <a:pPr marL="25400" algn="ctr">
              <a:lnSpc>
                <a:spcPct val="100000"/>
              </a:lnSpc>
              <a:spcBef>
                <a:spcPts val="1130"/>
              </a:spcBef>
              <a:tabLst>
                <a:tab pos="5116830" algn="l"/>
              </a:tabLst>
            </a:pPr>
            <a:r>
              <a:rPr sz="2000" dirty="0">
                <a:latin typeface="Arial"/>
                <a:cs typeface="Arial"/>
              </a:rPr>
              <a:t>Density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dislocations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lang="fr-CH" sz="2000" spc="-40" dirty="0">
                <a:latin typeface="Arial"/>
                <a:cs typeface="Arial"/>
              </a:rPr>
              <a:t>10</a:t>
            </a:r>
            <a:r>
              <a:rPr lang="fr-CH" sz="2000" spc="-40" baseline="30000" dirty="0">
                <a:latin typeface="Arial"/>
                <a:cs typeface="Arial"/>
              </a:rPr>
              <a:t>4</a:t>
            </a:r>
            <a:r>
              <a:rPr lang="fr-CH" sz="2000" spc="-40" dirty="0">
                <a:latin typeface="Arial"/>
                <a:cs typeface="Arial"/>
              </a:rPr>
              <a:t> – </a:t>
            </a:r>
            <a:r>
              <a:rPr sz="2000" spc="5" dirty="0">
                <a:latin typeface="Arial"/>
                <a:cs typeface="Arial"/>
              </a:rPr>
              <a:t>10</a:t>
            </a:r>
            <a:r>
              <a:rPr sz="1950" spc="7" baseline="25641" dirty="0">
                <a:latin typeface="Arial"/>
                <a:cs typeface="Arial"/>
              </a:rPr>
              <a:t>8</a:t>
            </a:r>
            <a:r>
              <a:rPr lang="fr-CH" sz="1950" spc="7" baseline="25641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cm</a:t>
            </a:r>
            <a:r>
              <a:rPr sz="1950" spc="7" baseline="25641" dirty="0">
                <a:latin typeface="Arial"/>
                <a:cs typeface="Arial"/>
              </a:rPr>
              <a:t>-2</a:t>
            </a:r>
            <a:endParaRPr sz="1950" baseline="25641" dirty="0">
              <a:latin typeface="Arial"/>
              <a:cs typeface="Arial"/>
            </a:endParaRPr>
          </a:p>
        </p:txBody>
      </p:sp>
      <p:grpSp>
        <p:nvGrpSpPr>
          <p:cNvPr id="15" name="object 4">
            <a:extLst>
              <a:ext uri="{FF2B5EF4-FFF2-40B4-BE49-F238E27FC236}">
                <a16:creationId xmlns:a16="http://schemas.microsoft.com/office/drawing/2014/main" id="{64C4A5F3-1802-4AA2-96D2-B83D0A2724C7}"/>
              </a:ext>
            </a:extLst>
          </p:cNvPr>
          <p:cNvGrpSpPr/>
          <p:nvPr/>
        </p:nvGrpSpPr>
        <p:grpSpPr>
          <a:xfrm>
            <a:off x="4495800" y="3200400"/>
            <a:ext cx="4648354" cy="3251466"/>
            <a:chOff x="3987319" y="2420887"/>
            <a:chExt cx="5156835" cy="4030979"/>
          </a:xfrm>
        </p:grpSpPr>
        <p:pic>
          <p:nvPicPr>
            <p:cNvPr id="16" name="object 5">
              <a:extLst>
                <a:ext uri="{FF2B5EF4-FFF2-40B4-BE49-F238E27FC236}">
                  <a16:creationId xmlns:a16="http://schemas.microsoft.com/office/drawing/2014/main" id="{60771400-8841-49C4-A4A4-C091BE938D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7319" y="2420887"/>
              <a:ext cx="5156680" cy="4030674"/>
            </a:xfrm>
            <a:prstGeom prst="rect">
              <a:avLst/>
            </a:prstGeom>
          </p:spPr>
        </p:pic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1C190200-FC08-4905-A754-6199F64C768B}"/>
                </a:ext>
              </a:extLst>
            </p:cNvPr>
            <p:cNvSpPr/>
            <p:nvPr/>
          </p:nvSpPr>
          <p:spPr>
            <a:xfrm>
              <a:off x="6086904" y="2779190"/>
              <a:ext cx="770890" cy="720090"/>
            </a:xfrm>
            <a:custGeom>
              <a:avLst/>
              <a:gdLst/>
              <a:ahLst/>
              <a:cxnLst/>
              <a:rect l="l" t="t" r="r" b="b"/>
              <a:pathLst>
                <a:path w="770890" h="720089">
                  <a:moveTo>
                    <a:pt x="385191" y="0"/>
                  </a:moveTo>
                  <a:lnTo>
                    <a:pt x="336872" y="2805"/>
                  </a:lnTo>
                  <a:lnTo>
                    <a:pt x="290346" y="10996"/>
                  </a:lnTo>
                  <a:lnTo>
                    <a:pt x="245971" y="24235"/>
                  </a:lnTo>
                  <a:lnTo>
                    <a:pt x="204109" y="42185"/>
                  </a:lnTo>
                  <a:lnTo>
                    <a:pt x="165121" y="64509"/>
                  </a:lnTo>
                  <a:lnTo>
                    <a:pt x="129369" y="90868"/>
                  </a:lnTo>
                  <a:lnTo>
                    <a:pt x="97212" y="120926"/>
                  </a:lnTo>
                  <a:lnTo>
                    <a:pt x="69012" y="154345"/>
                  </a:lnTo>
                  <a:lnTo>
                    <a:pt x="45130" y="190787"/>
                  </a:lnTo>
                  <a:lnTo>
                    <a:pt x="25927" y="229916"/>
                  </a:lnTo>
                  <a:lnTo>
                    <a:pt x="11763" y="271393"/>
                  </a:lnTo>
                  <a:lnTo>
                    <a:pt x="3001" y="314882"/>
                  </a:lnTo>
                  <a:lnTo>
                    <a:pt x="0" y="360045"/>
                  </a:lnTo>
                  <a:lnTo>
                    <a:pt x="3001" y="405207"/>
                  </a:lnTo>
                  <a:lnTo>
                    <a:pt x="11763" y="448696"/>
                  </a:lnTo>
                  <a:lnTo>
                    <a:pt x="25927" y="490173"/>
                  </a:lnTo>
                  <a:lnTo>
                    <a:pt x="45130" y="529302"/>
                  </a:lnTo>
                  <a:lnTo>
                    <a:pt x="69012" y="565744"/>
                  </a:lnTo>
                  <a:lnTo>
                    <a:pt x="97212" y="599163"/>
                  </a:lnTo>
                  <a:lnTo>
                    <a:pt x="129369" y="629221"/>
                  </a:lnTo>
                  <a:lnTo>
                    <a:pt x="165121" y="655580"/>
                  </a:lnTo>
                  <a:lnTo>
                    <a:pt x="204109" y="677904"/>
                  </a:lnTo>
                  <a:lnTo>
                    <a:pt x="245971" y="695854"/>
                  </a:lnTo>
                  <a:lnTo>
                    <a:pt x="290346" y="709093"/>
                  </a:lnTo>
                  <a:lnTo>
                    <a:pt x="336872" y="717284"/>
                  </a:lnTo>
                  <a:lnTo>
                    <a:pt x="385191" y="720090"/>
                  </a:lnTo>
                  <a:lnTo>
                    <a:pt x="433509" y="717284"/>
                  </a:lnTo>
                  <a:lnTo>
                    <a:pt x="480035" y="709093"/>
                  </a:lnTo>
                  <a:lnTo>
                    <a:pt x="524410" y="695854"/>
                  </a:lnTo>
                  <a:lnTo>
                    <a:pt x="566272" y="677904"/>
                  </a:lnTo>
                  <a:lnTo>
                    <a:pt x="605260" y="655580"/>
                  </a:lnTo>
                  <a:lnTo>
                    <a:pt x="641012" y="629221"/>
                  </a:lnTo>
                  <a:lnTo>
                    <a:pt x="673169" y="599163"/>
                  </a:lnTo>
                  <a:lnTo>
                    <a:pt x="701369" y="565744"/>
                  </a:lnTo>
                  <a:lnTo>
                    <a:pt x="725251" y="529302"/>
                  </a:lnTo>
                  <a:lnTo>
                    <a:pt x="744454" y="490173"/>
                  </a:lnTo>
                  <a:lnTo>
                    <a:pt x="758618" y="448696"/>
                  </a:lnTo>
                  <a:lnTo>
                    <a:pt x="767380" y="405207"/>
                  </a:lnTo>
                  <a:lnTo>
                    <a:pt x="770382" y="360045"/>
                  </a:lnTo>
                  <a:lnTo>
                    <a:pt x="767380" y="314882"/>
                  </a:lnTo>
                  <a:lnTo>
                    <a:pt x="758618" y="271393"/>
                  </a:lnTo>
                  <a:lnTo>
                    <a:pt x="744454" y="229916"/>
                  </a:lnTo>
                  <a:lnTo>
                    <a:pt x="725251" y="190787"/>
                  </a:lnTo>
                  <a:lnTo>
                    <a:pt x="701369" y="154345"/>
                  </a:lnTo>
                  <a:lnTo>
                    <a:pt x="673169" y="120926"/>
                  </a:lnTo>
                  <a:lnTo>
                    <a:pt x="641012" y="90868"/>
                  </a:lnTo>
                  <a:lnTo>
                    <a:pt x="605260" y="64509"/>
                  </a:lnTo>
                  <a:lnTo>
                    <a:pt x="566272" y="42185"/>
                  </a:lnTo>
                  <a:lnTo>
                    <a:pt x="524410" y="24235"/>
                  </a:lnTo>
                  <a:lnTo>
                    <a:pt x="480035" y="10996"/>
                  </a:lnTo>
                  <a:lnTo>
                    <a:pt x="433509" y="2805"/>
                  </a:lnTo>
                  <a:lnTo>
                    <a:pt x="385191" y="0"/>
                  </a:lnTo>
                  <a:close/>
                </a:path>
              </a:pathLst>
            </a:custGeom>
            <a:solidFill>
              <a:srgbClr val="5CAC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7">
              <a:extLst>
                <a:ext uri="{FF2B5EF4-FFF2-40B4-BE49-F238E27FC236}">
                  <a16:creationId xmlns:a16="http://schemas.microsoft.com/office/drawing/2014/main" id="{C517338F-9164-464E-9F92-687DB4D0ED26}"/>
                </a:ext>
              </a:extLst>
            </p:cNvPr>
            <p:cNvSpPr/>
            <p:nvPr/>
          </p:nvSpPr>
          <p:spPr>
            <a:xfrm>
              <a:off x="4659321" y="3590221"/>
              <a:ext cx="770890" cy="720090"/>
            </a:xfrm>
            <a:custGeom>
              <a:avLst/>
              <a:gdLst/>
              <a:ahLst/>
              <a:cxnLst/>
              <a:rect l="l" t="t" r="r" b="b"/>
              <a:pathLst>
                <a:path w="770889" h="720089">
                  <a:moveTo>
                    <a:pt x="385191" y="0"/>
                  </a:moveTo>
                  <a:lnTo>
                    <a:pt x="336872" y="2805"/>
                  </a:lnTo>
                  <a:lnTo>
                    <a:pt x="290346" y="10996"/>
                  </a:lnTo>
                  <a:lnTo>
                    <a:pt x="245971" y="24235"/>
                  </a:lnTo>
                  <a:lnTo>
                    <a:pt x="204109" y="42185"/>
                  </a:lnTo>
                  <a:lnTo>
                    <a:pt x="165121" y="64509"/>
                  </a:lnTo>
                  <a:lnTo>
                    <a:pt x="129369" y="90868"/>
                  </a:lnTo>
                  <a:lnTo>
                    <a:pt x="97212" y="120926"/>
                  </a:lnTo>
                  <a:lnTo>
                    <a:pt x="69012" y="154345"/>
                  </a:lnTo>
                  <a:lnTo>
                    <a:pt x="45130" y="190787"/>
                  </a:lnTo>
                  <a:lnTo>
                    <a:pt x="25927" y="229916"/>
                  </a:lnTo>
                  <a:lnTo>
                    <a:pt x="11763" y="271393"/>
                  </a:lnTo>
                  <a:lnTo>
                    <a:pt x="3001" y="314882"/>
                  </a:lnTo>
                  <a:lnTo>
                    <a:pt x="0" y="360045"/>
                  </a:lnTo>
                  <a:lnTo>
                    <a:pt x="3001" y="405207"/>
                  </a:lnTo>
                  <a:lnTo>
                    <a:pt x="11763" y="448696"/>
                  </a:lnTo>
                  <a:lnTo>
                    <a:pt x="25927" y="490173"/>
                  </a:lnTo>
                  <a:lnTo>
                    <a:pt x="45130" y="529302"/>
                  </a:lnTo>
                  <a:lnTo>
                    <a:pt x="69012" y="565744"/>
                  </a:lnTo>
                  <a:lnTo>
                    <a:pt x="97212" y="599163"/>
                  </a:lnTo>
                  <a:lnTo>
                    <a:pt x="129369" y="629221"/>
                  </a:lnTo>
                  <a:lnTo>
                    <a:pt x="165121" y="655580"/>
                  </a:lnTo>
                  <a:lnTo>
                    <a:pt x="204109" y="677904"/>
                  </a:lnTo>
                  <a:lnTo>
                    <a:pt x="245971" y="695854"/>
                  </a:lnTo>
                  <a:lnTo>
                    <a:pt x="290346" y="709093"/>
                  </a:lnTo>
                  <a:lnTo>
                    <a:pt x="336872" y="717284"/>
                  </a:lnTo>
                  <a:lnTo>
                    <a:pt x="385191" y="720090"/>
                  </a:lnTo>
                  <a:lnTo>
                    <a:pt x="433509" y="717284"/>
                  </a:lnTo>
                  <a:lnTo>
                    <a:pt x="480035" y="709093"/>
                  </a:lnTo>
                  <a:lnTo>
                    <a:pt x="524410" y="695854"/>
                  </a:lnTo>
                  <a:lnTo>
                    <a:pt x="566272" y="677904"/>
                  </a:lnTo>
                  <a:lnTo>
                    <a:pt x="605260" y="655580"/>
                  </a:lnTo>
                  <a:lnTo>
                    <a:pt x="641012" y="629221"/>
                  </a:lnTo>
                  <a:lnTo>
                    <a:pt x="673169" y="599163"/>
                  </a:lnTo>
                  <a:lnTo>
                    <a:pt x="701369" y="565744"/>
                  </a:lnTo>
                  <a:lnTo>
                    <a:pt x="725251" y="529302"/>
                  </a:lnTo>
                  <a:lnTo>
                    <a:pt x="744454" y="490173"/>
                  </a:lnTo>
                  <a:lnTo>
                    <a:pt x="758618" y="448696"/>
                  </a:lnTo>
                  <a:lnTo>
                    <a:pt x="767380" y="405207"/>
                  </a:lnTo>
                  <a:lnTo>
                    <a:pt x="770382" y="360045"/>
                  </a:lnTo>
                  <a:lnTo>
                    <a:pt x="767380" y="314882"/>
                  </a:lnTo>
                  <a:lnTo>
                    <a:pt x="758618" y="271393"/>
                  </a:lnTo>
                  <a:lnTo>
                    <a:pt x="744454" y="229916"/>
                  </a:lnTo>
                  <a:lnTo>
                    <a:pt x="725251" y="190787"/>
                  </a:lnTo>
                  <a:lnTo>
                    <a:pt x="701369" y="154345"/>
                  </a:lnTo>
                  <a:lnTo>
                    <a:pt x="673169" y="120926"/>
                  </a:lnTo>
                  <a:lnTo>
                    <a:pt x="641012" y="90868"/>
                  </a:lnTo>
                  <a:lnTo>
                    <a:pt x="605260" y="64509"/>
                  </a:lnTo>
                  <a:lnTo>
                    <a:pt x="566272" y="42185"/>
                  </a:lnTo>
                  <a:lnTo>
                    <a:pt x="524410" y="24235"/>
                  </a:lnTo>
                  <a:lnTo>
                    <a:pt x="480035" y="10996"/>
                  </a:lnTo>
                  <a:lnTo>
                    <a:pt x="433509" y="2805"/>
                  </a:lnTo>
                  <a:lnTo>
                    <a:pt x="385191" y="0"/>
                  </a:lnTo>
                  <a:close/>
                </a:path>
              </a:pathLst>
            </a:custGeom>
            <a:solidFill>
              <a:srgbClr val="FFC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20AAA8A2-A54A-4E3E-AF09-E56D6BC5EAA2}"/>
                </a:ext>
              </a:extLst>
            </p:cNvPr>
            <p:cNvSpPr/>
            <p:nvPr/>
          </p:nvSpPr>
          <p:spPr>
            <a:xfrm>
              <a:off x="6302927" y="3526180"/>
              <a:ext cx="770890" cy="720090"/>
            </a:xfrm>
            <a:custGeom>
              <a:avLst/>
              <a:gdLst/>
              <a:ahLst/>
              <a:cxnLst/>
              <a:rect l="l" t="t" r="r" b="b"/>
              <a:pathLst>
                <a:path w="770890" h="720089">
                  <a:moveTo>
                    <a:pt x="385191" y="0"/>
                  </a:moveTo>
                  <a:lnTo>
                    <a:pt x="336872" y="2805"/>
                  </a:lnTo>
                  <a:lnTo>
                    <a:pt x="290346" y="10996"/>
                  </a:lnTo>
                  <a:lnTo>
                    <a:pt x="245971" y="24235"/>
                  </a:lnTo>
                  <a:lnTo>
                    <a:pt x="204109" y="42185"/>
                  </a:lnTo>
                  <a:lnTo>
                    <a:pt x="165121" y="64509"/>
                  </a:lnTo>
                  <a:lnTo>
                    <a:pt x="129369" y="90868"/>
                  </a:lnTo>
                  <a:lnTo>
                    <a:pt x="97212" y="120926"/>
                  </a:lnTo>
                  <a:lnTo>
                    <a:pt x="69012" y="154345"/>
                  </a:lnTo>
                  <a:lnTo>
                    <a:pt x="45130" y="190787"/>
                  </a:lnTo>
                  <a:lnTo>
                    <a:pt x="25927" y="229916"/>
                  </a:lnTo>
                  <a:lnTo>
                    <a:pt x="11763" y="271393"/>
                  </a:lnTo>
                  <a:lnTo>
                    <a:pt x="3001" y="314882"/>
                  </a:lnTo>
                  <a:lnTo>
                    <a:pt x="0" y="360045"/>
                  </a:lnTo>
                  <a:lnTo>
                    <a:pt x="3001" y="405207"/>
                  </a:lnTo>
                  <a:lnTo>
                    <a:pt x="11763" y="448696"/>
                  </a:lnTo>
                  <a:lnTo>
                    <a:pt x="25927" y="490173"/>
                  </a:lnTo>
                  <a:lnTo>
                    <a:pt x="45130" y="529302"/>
                  </a:lnTo>
                  <a:lnTo>
                    <a:pt x="69012" y="565744"/>
                  </a:lnTo>
                  <a:lnTo>
                    <a:pt x="97212" y="599163"/>
                  </a:lnTo>
                  <a:lnTo>
                    <a:pt x="129369" y="629221"/>
                  </a:lnTo>
                  <a:lnTo>
                    <a:pt x="165121" y="655580"/>
                  </a:lnTo>
                  <a:lnTo>
                    <a:pt x="204109" y="677904"/>
                  </a:lnTo>
                  <a:lnTo>
                    <a:pt x="245971" y="695854"/>
                  </a:lnTo>
                  <a:lnTo>
                    <a:pt x="290346" y="709093"/>
                  </a:lnTo>
                  <a:lnTo>
                    <a:pt x="336872" y="717284"/>
                  </a:lnTo>
                  <a:lnTo>
                    <a:pt x="385191" y="720090"/>
                  </a:lnTo>
                  <a:lnTo>
                    <a:pt x="433509" y="717284"/>
                  </a:lnTo>
                  <a:lnTo>
                    <a:pt x="480035" y="709093"/>
                  </a:lnTo>
                  <a:lnTo>
                    <a:pt x="524410" y="695854"/>
                  </a:lnTo>
                  <a:lnTo>
                    <a:pt x="566272" y="677904"/>
                  </a:lnTo>
                  <a:lnTo>
                    <a:pt x="605260" y="655580"/>
                  </a:lnTo>
                  <a:lnTo>
                    <a:pt x="641012" y="629221"/>
                  </a:lnTo>
                  <a:lnTo>
                    <a:pt x="673169" y="599163"/>
                  </a:lnTo>
                  <a:lnTo>
                    <a:pt x="701369" y="565744"/>
                  </a:lnTo>
                  <a:lnTo>
                    <a:pt x="725251" y="529302"/>
                  </a:lnTo>
                  <a:lnTo>
                    <a:pt x="744454" y="490173"/>
                  </a:lnTo>
                  <a:lnTo>
                    <a:pt x="758618" y="448696"/>
                  </a:lnTo>
                  <a:lnTo>
                    <a:pt x="767380" y="405207"/>
                  </a:lnTo>
                  <a:lnTo>
                    <a:pt x="770382" y="360045"/>
                  </a:lnTo>
                  <a:lnTo>
                    <a:pt x="767380" y="314882"/>
                  </a:lnTo>
                  <a:lnTo>
                    <a:pt x="758618" y="271393"/>
                  </a:lnTo>
                  <a:lnTo>
                    <a:pt x="744454" y="229916"/>
                  </a:lnTo>
                  <a:lnTo>
                    <a:pt x="725251" y="190787"/>
                  </a:lnTo>
                  <a:lnTo>
                    <a:pt x="701369" y="154345"/>
                  </a:lnTo>
                  <a:lnTo>
                    <a:pt x="673169" y="120926"/>
                  </a:lnTo>
                  <a:lnTo>
                    <a:pt x="641012" y="90868"/>
                  </a:lnTo>
                  <a:lnTo>
                    <a:pt x="605260" y="64509"/>
                  </a:lnTo>
                  <a:lnTo>
                    <a:pt x="566272" y="42185"/>
                  </a:lnTo>
                  <a:lnTo>
                    <a:pt x="524410" y="24235"/>
                  </a:lnTo>
                  <a:lnTo>
                    <a:pt x="480035" y="10996"/>
                  </a:lnTo>
                  <a:lnTo>
                    <a:pt x="433509" y="2805"/>
                  </a:lnTo>
                  <a:lnTo>
                    <a:pt x="385191" y="0"/>
                  </a:lnTo>
                  <a:close/>
                </a:path>
              </a:pathLst>
            </a:custGeom>
            <a:solidFill>
              <a:srgbClr val="9F9F9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2F205DB7-E014-4348-8E25-F3601FB3B86F}"/>
                </a:ext>
              </a:extLst>
            </p:cNvPr>
            <p:cNvSpPr/>
            <p:nvPr/>
          </p:nvSpPr>
          <p:spPr>
            <a:xfrm>
              <a:off x="7311040" y="5085179"/>
              <a:ext cx="770890" cy="720090"/>
            </a:xfrm>
            <a:custGeom>
              <a:avLst/>
              <a:gdLst/>
              <a:ahLst/>
              <a:cxnLst/>
              <a:rect l="l" t="t" r="r" b="b"/>
              <a:pathLst>
                <a:path w="770890" h="720089">
                  <a:moveTo>
                    <a:pt x="385191" y="0"/>
                  </a:moveTo>
                  <a:lnTo>
                    <a:pt x="336872" y="2805"/>
                  </a:lnTo>
                  <a:lnTo>
                    <a:pt x="290346" y="10996"/>
                  </a:lnTo>
                  <a:lnTo>
                    <a:pt x="245971" y="24235"/>
                  </a:lnTo>
                  <a:lnTo>
                    <a:pt x="204109" y="42185"/>
                  </a:lnTo>
                  <a:lnTo>
                    <a:pt x="165121" y="64509"/>
                  </a:lnTo>
                  <a:lnTo>
                    <a:pt x="129369" y="90868"/>
                  </a:lnTo>
                  <a:lnTo>
                    <a:pt x="97212" y="120926"/>
                  </a:lnTo>
                  <a:lnTo>
                    <a:pt x="69012" y="154345"/>
                  </a:lnTo>
                  <a:lnTo>
                    <a:pt x="45130" y="190787"/>
                  </a:lnTo>
                  <a:lnTo>
                    <a:pt x="25927" y="229916"/>
                  </a:lnTo>
                  <a:lnTo>
                    <a:pt x="11763" y="271393"/>
                  </a:lnTo>
                  <a:lnTo>
                    <a:pt x="3001" y="314882"/>
                  </a:lnTo>
                  <a:lnTo>
                    <a:pt x="0" y="360044"/>
                  </a:lnTo>
                  <a:lnTo>
                    <a:pt x="3001" y="405207"/>
                  </a:lnTo>
                  <a:lnTo>
                    <a:pt x="11763" y="448696"/>
                  </a:lnTo>
                  <a:lnTo>
                    <a:pt x="25927" y="490173"/>
                  </a:lnTo>
                  <a:lnTo>
                    <a:pt x="45130" y="529302"/>
                  </a:lnTo>
                  <a:lnTo>
                    <a:pt x="69012" y="565744"/>
                  </a:lnTo>
                  <a:lnTo>
                    <a:pt x="97212" y="599163"/>
                  </a:lnTo>
                  <a:lnTo>
                    <a:pt x="129369" y="629221"/>
                  </a:lnTo>
                  <a:lnTo>
                    <a:pt x="165121" y="655580"/>
                  </a:lnTo>
                  <a:lnTo>
                    <a:pt x="204109" y="677904"/>
                  </a:lnTo>
                  <a:lnTo>
                    <a:pt x="245971" y="695854"/>
                  </a:lnTo>
                  <a:lnTo>
                    <a:pt x="290346" y="709093"/>
                  </a:lnTo>
                  <a:lnTo>
                    <a:pt x="336872" y="717284"/>
                  </a:lnTo>
                  <a:lnTo>
                    <a:pt x="385191" y="720090"/>
                  </a:lnTo>
                  <a:lnTo>
                    <a:pt x="433509" y="717284"/>
                  </a:lnTo>
                  <a:lnTo>
                    <a:pt x="480035" y="709093"/>
                  </a:lnTo>
                  <a:lnTo>
                    <a:pt x="524410" y="695854"/>
                  </a:lnTo>
                  <a:lnTo>
                    <a:pt x="566272" y="677904"/>
                  </a:lnTo>
                  <a:lnTo>
                    <a:pt x="605260" y="655580"/>
                  </a:lnTo>
                  <a:lnTo>
                    <a:pt x="641012" y="629221"/>
                  </a:lnTo>
                  <a:lnTo>
                    <a:pt x="673169" y="599163"/>
                  </a:lnTo>
                  <a:lnTo>
                    <a:pt x="701369" y="565744"/>
                  </a:lnTo>
                  <a:lnTo>
                    <a:pt x="725251" y="529302"/>
                  </a:lnTo>
                  <a:lnTo>
                    <a:pt x="744454" y="490173"/>
                  </a:lnTo>
                  <a:lnTo>
                    <a:pt x="758618" y="448696"/>
                  </a:lnTo>
                  <a:lnTo>
                    <a:pt x="767380" y="405207"/>
                  </a:lnTo>
                  <a:lnTo>
                    <a:pt x="770382" y="360044"/>
                  </a:lnTo>
                  <a:lnTo>
                    <a:pt x="767380" y="314882"/>
                  </a:lnTo>
                  <a:lnTo>
                    <a:pt x="758618" y="271393"/>
                  </a:lnTo>
                  <a:lnTo>
                    <a:pt x="744454" y="229916"/>
                  </a:lnTo>
                  <a:lnTo>
                    <a:pt x="725251" y="190787"/>
                  </a:lnTo>
                  <a:lnTo>
                    <a:pt x="701369" y="154345"/>
                  </a:lnTo>
                  <a:lnTo>
                    <a:pt x="673169" y="120926"/>
                  </a:lnTo>
                  <a:lnTo>
                    <a:pt x="641012" y="90868"/>
                  </a:lnTo>
                  <a:lnTo>
                    <a:pt x="605260" y="64509"/>
                  </a:lnTo>
                  <a:lnTo>
                    <a:pt x="566272" y="42185"/>
                  </a:lnTo>
                  <a:lnTo>
                    <a:pt x="524410" y="24235"/>
                  </a:lnTo>
                  <a:lnTo>
                    <a:pt x="480035" y="10996"/>
                  </a:lnTo>
                  <a:lnTo>
                    <a:pt x="433509" y="2805"/>
                  </a:lnTo>
                  <a:lnTo>
                    <a:pt x="385191" y="0"/>
                  </a:lnTo>
                  <a:close/>
                </a:path>
              </a:pathLst>
            </a:custGeom>
            <a:solidFill>
              <a:srgbClr val="6F2F9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61E94B8B-E1F8-44C8-B153-409187CA6780}"/>
                </a:ext>
              </a:extLst>
            </p:cNvPr>
            <p:cNvSpPr/>
            <p:nvPr/>
          </p:nvSpPr>
          <p:spPr>
            <a:xfrm>
              <a:off x="5701276" y="4725139"/>
              <a:ext cx="770890" cy="720090"/>
            </a:xfrm>
            <a:custGeom>
              <a:avLst/>
              <a:gdLst/>
              <a:ahLst/>
              <a:cxnLst/>
              <a:rect l="l" t="t" r="r" b="b"/>
              <a:pathLst>
                <a:path w="770889" h="720089">
                  <a:moveTo>
                    <a:pt x="385191" y="0"/>
                  </a:moveTo>
                  <a:lnTo>
                    <a:pt x="336872" y="2805"/>
                  </a:lnTo>
                  <a:lnTo>
                    <a:pt x="290346" y="10996"/>
                  </a:lnTo>
                  <a:lnTo>
                    <a:pt x="245971" y="24235"/>
                  </a:lnTo>
                  <a:lnTo>
                    <a:pt x="204109" y="42185"/>
                  </a:lnTo>
                  <a:lnTo>
                    <a:pt x="165121" y="64509"/>
                  </a:lnTo>
                  <a:lnTo>
                    <a:pt x="129369" y="90868"/>
                  </a:lnTo>
                  <a:lnTo>
                    <a:pt x="97212" y="120926"/>
                  </a:lnTo>
                  <a:lnTo>
                    <a:pt x="69012" y="154345"/>
                  </a:lnTo>
                  <a:lnTo>
                    <a:pt x="45130" y="190787"/>
                  </a:lnTo>
                  <a:lnTo>
                    <a:pt x="25927" y="229916"/>
                  </a:lnTo>
                  <a:lnTo>
                    <a:pt x="11763" y="271393"/>
                  </a:lnTo>
                  <a:lnTo>
                    <a:pt x="3001" y="314882"/>
                  </a:lnTo>
                  <a:lnTo>
                    <a:pt x="0" y="360044"/>
                  </a:lnTo>
                  <a:lnTo>
                    <a:pt x="3001" y="405207"/>
                  </a:lnTo>
                  <a:lnTo>
                    <a:pt x="11763" y="448696"/>
                  </a:lnTo>
                  <a:lnTo>
                    <a:pt x="25927" y="490173"/>
                  </a:lnTo>
                  <a:lnTo>
                    <a:pt x="45130" y="529302"/>
                  </a:lnTo>
                  <a:lnTo>
                    <a:pt x="69012" y="565744"/>
                  </a:lnTo>
                  <a:lnTo>
                    <a:pt x="97212" y="599163"/>
                  </a:lnTo>
                  <a:lnTo>
                    <a:pt x="129369" y="629221"/>
                  </a:lnTo>
                  <a:lnTo>
                    <a:pt x="165121" y="655580"/>
                  </a:lnTo>
                  <a:lnTo>
                    <a:pt x="204109" y="677904"/>
                  </a:lnTo>
                  <a:lnTo>
                    <a:pt x="245971" y="695854"/>
                  </a:lnTo>
                  <a:lnTo>
                    <a:pt x="290346" y="709093"/>
                  </a:lnTo>
                  <a:lnTo>
                    <a:pt x="336872" y="717284"/>
                  </a:lnTo>
                  <a:lnTo>
                    <a:pt x="385191" y="720090"/>
                  </a:lnTo>
                  <a:lnTo>
                    <a:pt x="433509" y="717284"/>
                  </a:lnTo>
                  <a:lnTo>
                    <a:pt x="480035" y="709093"/>
                  </a:lnTo>
                  <a:lnTo>
                    <a:pt x="524410" y="695854"/>
                  </a:lnTo>
                  <a:lnTo>
                    <a:pt x="566272" y="677904"/>
                  </a:lnTo>
                  <a:lnTo>
                    <a:pt x="605260" y="655580"/>
                  </a:lnTo>
                  <a:lnTo>
                    <a:pt x="641012" y="629221"/>
                  </a:lnTo>
                  <a:lnTo>
                    <a:pt x="673169" y="599163"/>
                  </a:lnTo>
                  <a:lnTo>
                    <a:pt x="701369" y="565744"/>
                  </a:lnTo>
                  <a:lnTo>
                    <a:pt x="725251" y="529302"/>
                  </a:lnTo>
                  <a:lnTo>
                    <a:pt x="744454" y="490173"/>
                  </a:lnTo>
                  <a:lnTo>
                    <a:pt x="758618" y="448696"/>
                  </a:lnTo>
                  <a:lnTo>
                    <a:pt x="767380" y="405207"/>
                  </a:lnTo>
                  <a:lnTo>
                    <a:pt x="770382" y="360044"/>
                  </a:lnTo>
                  <a:lnTo>
                    <a:pt x="767380" y="314882"/>
                  </a:lnTo>
                  <a:lnTo>
                    <a:pt x="758618" y="271393"/>
                  </a:lnTo>
                  <a:lnTo>
                    <a:pt x="744454" y="229916"/>
                  </a:lnTo>
                  <a:lnTo>
                    <a:pt x="725251" y="190787"/>
                  </a:lnTo>
                  <a:lnTo>
                    <a:pt x="701369" y="154345"/>
                  </a:lnTo>
                  <a:lnTo>
                    <a:pt x="673169" y="120926"/>
                  </a:lnTo>
                  <a:lnTo>
                    <a:pt x="641012" y="90868"/>
                  </a:lnTo>
                  <a:lnTo>
                    <a:pt x="605260" y="64509"/>
                  </a:lnTo>
                  <a:lnTo>
                    <a:pt x="566272" y="42185"/>
                  </a:lnTo>
                  <a:lnTo>
                    <a:pt x="524410" y="24235"/>
                  </a:lnTo>
                  <a:lnTo>
                    <a:pt x="480035" y="10996"/>
                  </a:lnTo>
                  <a:lnTo>
                    <a:pt x="433509" y="2805"/>
                  </a:lnTo>
                  <a:lnTo>
                    <a:pt x="385191" y="0"/>
                  </a:lnTo>
                  <a:close/>
                </a:path>
              </a:pathLst>
            </a:custGeom>
            <a:solidFill>
              <a:srgbClr val="00AF5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13B306AE-51CC-4AE2-980F-514D34A69362}"/>
                </a:ext>
              </a:extLst>
            </p:cNvPr>
            <p:cNvSpPr/>
            <p:nvPr/>
          </p:nvSpPr>
          <p:spPr>
            <a:xfrm>
              <a:off x="5917736" y="4246260"/>
              <a:ext cx="770890" cy="720090"/>
            </a:xfrm>
            <a:custGeom>
              <a:avLst/>
              <a:gdLst/>
              <a:ahLst/>
              <a:cxnLst/>
              <a:rect l="l" t="t" r="r" b="b"/>
              <a:pathLst>
                <a:path w="770890" h="720089">
                  <a:moveTo>
                    <a:pt x="385191" y="0"/>
                  </a:moveTo>
                  <a:lnTo>
                    <a:pt x="336872" y="2805"/>
                  </a:lnTo>
                  <a:lnTo>
                    <a:pt x="290346" y="10996"/>
                  </a:lnTo>
                  <a:lnTo>
                    <a:pt x="245971" y="24235"/>
                  </a:lnTo>
                  <a:lnTo>
                    <a:pt x="204109" y="42185"/>
                  </a:lnTo>
                  <a:lnTo>
                    <a:pt x="165121" y="64509"/>
                  </a:lnTo>
                  <a:lnTo>
                    <a:pt x="129369" y="90868"/>
                  </a:lnTo>
                  <a:lnTo>
                    <a:pt x="97212" y="120926"/>
                  </a:lnTo>
                  <a:lnTo>
                    <a:pt x="69012" y="154345"/>
                  </a:lnTo>
                  <a:lnTo>
                    <a:pt x="45130" y="190787"/>
                  </a:lnTo>
                  <a:lnTo>
                    <a:pt x="25927" y="229916"/>
                  </a:lnTo>
                  <a:lnTo>
                    <a:pt x="11763" y="271393"/>
                  </a:lnTo>
                  <a:lnTo>
                    <a:pt x="3001" y="314882"/>
                  </a:lnTo>
                  <a:lnTo>
                    <a:pt x="0" y="360044"/>
                  </a:lnTo>
                  <a:lnTo>
                    <a:pt x="3001" y="405207"/>
                  </a:lnTo>
                  <a:lnTo>
                    <a:pt x="11763" y="448696"/>
                  </a:lnTo>
                  <a:lnTo>
                    <a:pt x="25927" y="490173"/>
                  </a:lnTo>
                  <a:lnTo>
                    <a:pt x="45130" y="529302"/>
                  </a:lnTo>
                  <a:lnTo>
                    <a:pt x="69012" y="565744"/>
                  </a:lnTo>
                  <a:lnTo>
                    <a:pt x="97212" y="599163"/>
                  </a:lnTo>
                  <a:lnTo>
                    <a:pt x="129369" y="629221"/>
                  </a:lnTo>
                  <a:lnTo>
                    <a:pt x="165121" y="655580"/>
                  </a:lnTo>
                  <a:lnTo>
                    <a:pt x="204109" y="677904"/>
                  </a:lnTo>
                  <a:lnTo>
                    <a:pt x="245971" y="695854"/>
                  </a:lnTo>
                  <a:lnTo>
                    <a:pt x="290346" y="709093"/>
                  </a:lnTo>
                  <a:lnTo>
                    <a:pt x="336872" y="717284"/>
                  </a:lnTo>
                  <a:lnTo>
                    <a:pt x="385191" y="720090"/>
                  </a:lnTo>
                  <a:lnTo>
                    <a:pt x="433509" y="717284"/>
                  </a:lnTo>
                  <a:lnTo>
                    <a:pt x="480035" y="709093"/>
                  </a:lnTo>
                  <a:lnTo>
                    <a:pt x="524410" y="695854"/>
                  </a:lnTo>
                  <a:lnTo>
                    <a:pt x="566272" y="677904"/>
                  </a:lnTo>
                  <a:lnTo>
                    <a:pt x="605260" y="655580"/>
                  </a:lnTo>
                  <a:lnTo>
                    <a:pt x="641012" y="629221"/>
                  </a:lnTo>
                  <a:lnTo>
                    <a:pt x="673169" y="599163"/>
                  </a:lnTo>
                  <a:lnTo>
                    <a:pt x="701369" y="565744"/>
                  </a:lnTo>
                  <a:lnTo>
                    <a:pt x="725251" y="529302"/>
                  </a:lnTo>
                  <a:lnTo>
                    <a:pt x="744454" y="490173"/>
                  </a:lnTo>
                  <a:lnTo>
                    <a:pt x="758618" y="448696"/>
                  </a:lnTo>
                  <a:lnTo>
                    <a:pt x="767380" y="405207"/>
                  </a:lnTo>
                  <a:lnTo>
                    <a:pt x="770382" y="360044"/>
                  </a:lnTo>
                  <a:lnTo>
                    <a:pt x="767380" y="314882"/>
                  </a:lnTo>
                  <a:lnTo>
                    <a:pt x="758618" y="271393"/>
                  </a:lnTo>
                  <a:lnTo>
                    <a:pt x="744454" y="229916"/>
                  </a:lnTo>
                  <a:lnTo>
                    <a:pt x="725251" y="190787"/>
                  </a:lnTo>
                  <a:lnTo>
                    <a:pt x="701369" y="154345"/>
                  </a:lnTo>
                  <a:lnTo>
                    <a:pt x="673169" y="120926"/>
                  </a:lnTo>
                  <a:lnTo>
                    <a:pt x="641012" y="90868"/>
                  </a:lnTo>
                  <a:lnTo>
                    <a:pt x="605260" y="64509"/>
                  </a:lnTo>
                  <a:lnTo>
                    <a:pt x="566272" y="42185"/>
                  </a:lnTo>
                  <a:lnTo>
                    <a:pt x="524410" y="24235"/>
                  </a:lnTo>
                  <a:lnTo>
                    <a:pt x="480035" y="10996"/>
                  </a:lnTo>
                  <a:lnTo>
                    <a:pt x="433509" y="2805"/>
                  </a:lnTo>
                  <a:lnTo>
                    <a:pt x="385191" y="0"/>
                  </a:lnTo>
                  <a:close/>
                </a:path>
              </a:pathLst>
            </a:custGeom>
            <a:solidFill>
              <a:srgbClr val="FF404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36620C16-1BED-4CF5-B401-62C3E135089E}"/>
                </a:ext>
              </a:extLst>
            </p:cNvPr>
            <p:cNvSpPr/>
            <p:nvPr/>
          </p:nvSpPr>
          <p:spPr>
            <a:xfrm>
              <a:off x="6851670" y="4005058"/>
              <a:ext cx="770890" cy="720090"/>
            </a:xfrm>
            <a:custGeom>
              <a:avLst/>
              <a:gdLst/>
              <a:ahLst/>
              <a:cxnLst/>
              <a:rect l="l" t="t" r="r" b="b"/>
              <a:pathLst>
                <a:path w="770890" h="720089">
                  <a:moveTo>
                    <a:pt x="385191" y="0"/>
                  </a:moveTo>
                  <a:lnTo>
                    <a:pt x="336872" y="2805"/>
                  </a:lnTo>
                  <a:lnTo>
                    <a:pt x="290346" y="10996"/>
                  </a:lnTo>
                  <a:lnTo>
                    <a:pt x="245971" y="24235"/>
                  </a:lnTo>
                  <a:lnTo>
                    <a:pt x="204109" y="42185"/>
                  </a:lnTo>
                  <a:lnTo>
                    <a:pt x="165121" y="64509"/>
                  </a:lnTo>
                  <a:lnTo>
                    <a:pt x="129369" y="90868"/>
                  </a:lnTo>
                  <a:lnTo>
                    <a:pt x="97212" y="120926"/>
                  </a:lnTo>
                  <a:lnTo>
                    <a:pt x="69012" y="154345"/>
                  </a:lnTo>
                  <a:lnTo>
                    <a:pt x="45130" y="190787"/>
                  </a:lnTo>
                  <a:lnTo>
                    <a:pt x="25927" y="229916"/>
                  </a:lnTo>
                  <a:lnTo>
                    <a:pt x="11763" y="271393"/>
                  </a:lnTo>
                  <a:lnTo>
                    <a:pt x="3001" y="314882"/>
                  </a:lnTo>
                  <a:lnTo>
                    <a:pt x="0" y="360044"/>
                  </a:lnTo>
                  <a:lnTo>
                    <a:pt x="3001" y="405207"/>
                  </a:lnTo>
                  <a:lnTo>
                    <a:pt x="11763" y="448696"/>
                  </a:lnTo>
                  <a:lnTo>
                    <a:pt x="25927" y="490173"/>
                  </a:lnTo>
                  <a:lnTo>
                    <a:pt x="45130" y="529302"/>
                  </a:lnTo>
                  <a:lnTo>
                    <a:pt x="69012" y="565744"/>
                  </a:lnTo>
                  <a:lnTo>
                    <a:pt x="97212" y="599163"/>
                  </a:lnTo>
                  <a:lnTo>
                    <a:pt x="129369" y="629221"/>
                  </a:lnTo>
                  <a:lnTo>
                    <a:pt x="165121" y="655580"/>
                  </a:lnTo>
                  <a:lnTo>
                    <a:pt x="204109" y="677904"/>
                  </a:lnTo>
                  <a:lnTo>
                    <a:pt x="245971" y="695854"/>
                  </a:lnTo>
                  <a:lnTo>
                    <a:pt x="290346" y="709093"/>
                  </a:lnTo>
                  <a:lnTo>
                    <a:pt x="336872" y="717284"/>
                  </a:lnTo>
                  <a:lnTo>
                    <a:pt x="385191" y="720090"/>
                  </a:lnTo>
                  <a:lnTo>
                    <a:pt x="433509" y="717284"/>
                  </a:lnTo>
                  <a:lnTo>
                    <a:pt x="480035" y="709093"/>
                  </a:lnTo>
                  <a:lnTo>
                    <a:pt x="524410" y="695854"/>
                  </a:lnTo>
                  <a:lnTo>
                    <a:pt x="566272" y="677904"/>
                  </a:lnTo>
                  <a:lnTo>
                    <a:pt x="605260" y="655580"/>
                  </a:lnTo>
                  <a:lnTo>
                    <a:pt x="641012" y="629221"/>
                  </a:lnTo>
                  <a:lnTo>
                    <a:pt x="673169" y="599163"/>
                  </a:lnTo>
                  <a:lnTo>
                    <a:pt x="701369" y="565744"/>
                  </a:lnTo>
                  <a:lnTo>
                    <a:pt x="725251" y="529302"/>
                  </a:lnTo>
                  <a:lnTo>
                    <a:pt x="744454" y="490173"/>
                  </a:lnTo>
                  <a:lnTo>
                    <a:pt x="758618" y="448696"/>
                  </a:lnTo>
                  <a:lnTo>
                    <a:pt x="767380" y="405207"/>
                  </a:lnTo>
                  <a:lnTo>
                    <a:pt x="770382" y="360044"/>
                  </a:lnTo>
                  <a:lnTo>
                    <a:pt x="767380" y="314882"/>
                  </a:lnTo>
                  <a:lnTo>
                    <a:pt x="758618" y="271393"/>
                  </a:lnTo>
                  <a:lnTo>
                    <a:pt x="744454" y="229916"/>
                  </a:lnTo>
                  <a:lnTo>
                    <a:pt x="725251" y="190787"/>
                  </a:lnTo>
                  <a:lnTo>
                    <a:pt x="701369" y="154345"/>
                  </a:lnTo>
                  <a:lnTo>
                    <a:pt x="673169" y="120926"/>
                  </a:lnTo>
                  <a:lnTo>
                    <a:pt x="641012" y="90868"/>
                  </a:lnTo>
                  <a:lnTo>
                    <a:pt x="605260" y="64509"/>
                  </a:lnTo>
                  <a:lnTo>
                    <a:pt x="566272" y="42185"/>
                  </a:lnTo>
                  <a:lnTo>
                    <a:pt x="524410" y="24235"/>
                  </a:lnTo>
                  <a:lnTo>
                    <a:pt x="480035" y="10996"/>
                  </a:lnTo>
                  <a:lnTo>
                    <a:pt x="433509" y="2805"/>
                  </a:lnTo>
                  <a:lnTo>
                    <a:pt x="385191" y="0"/>
                  </a:lnTo>
                  <a:close/>
                </a:path>
              </a:pathLst>
            </a:custGeom>
            <a:solidFill>
              <a:srgbClr val="92D05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3">
            <a:extLst>
              <a:ext uri="{FF2B5EF4-FFF2-40B4-BE49-F238E27FC236}">
                <a16:creationId xmlns:a16="http://schemas.microsoft.com/office/drawing/2014/main" id="{27B6B805-FA2A-4A2E-A071-4628AFF4BB0B}"/>
              </a:ext>
            </a:extLst>
          </p:cNvPr>
          <p:cNvSpPr txBox="1"/>
          <p:nvPr/>
        </p:nvSpPr>
        <p:spPr>
          <a:xfrm>
            <a:off x="271145" y="3538454"/>
            <a:ext cx="4224655" cy="24051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98195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6FC0"/>
                </a:solidFill>
                <a:latin typeface="Arial"/>
                <a:cs typeface="Arial"/>
              </a:rPr>
              <a:t>Perfect flat</a:t>
            </a:r>
            <a:r>
              <a:rPr sz="22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fr-FR" sz="2200" dirty="0">
                <a:solidFill>
                  <a:srgbClr val="006FC0"/>
                </a:solidFill>
                <a:latin typeface="Arial"/>
                <a:cs typeface="Arial"/>
              </a:rPr>
              <a:t>sur</a:t>
            </a:r>
            <a:r>
              <a:rPr sz="2200" spc="-5" dirty="0" err="1">
                <a:solidFill>
                  <a:srgbClr val="006FC0"/>
                </a:solidFill>
                <a:latin typeface="Arial"/>
                <a:cs typeface="Arial"/>
              </a:rPr>
              <a:t>face,terrace</a:t>
            </a:r>
            <a:r>
              <a:rPr sz="22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C000"/>
                </a:solidFill>
                <a:latin typeface="Arial"/>
                <a:cs typeface="Arial"/>
              </a:rPr>
              <a:t>Emerging</a:t>
            </a:r>
            <a:r>
              <a:rPr sz="220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C000"/>
                </a:solidFill>
                <a:latin typeface="Arial"/>
                <a:cs typeface="Arial"/>
              </a:rPr>
              <a:t>screw dislocation </a:t>
            </a:r>
            <a:r>
              <a:rPr sz="2200" spc="-5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9F9F9F"/>
                </a:solidFill>
                <a:latin typeface="Arial"/>
                <a:cs typeface="Arial"/>
              </a:rPr>
              <a:t>Vacancy</a:t>
            </a:r>
            <a:r>
              <a:rPr sz="2200" dirty="0">
                <a:solidFill>
                  <a:srgbClr val="9F9F9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9F9F9F"/>
                </a:solidFill>
                <a:latin typeface="Arial"/>
                <a:cs typeface="Arial"/>
              </a:rPr>
              <a:t>in</a:t>
            </a:r>
            <a:r>
              <a:rPr sz="2200" spc="-10" dirty="0">
                <a:solidFill>
                  <a:srgbClr val="9F9F9F"/>
                </a:solidFill>
                <a:latin typeface="Arial"/>
                <a:cs typeface="Arial"/>
              </a:rPr>
              <a:t> </a:t>
            </a:r>
            <a:r>
              <a:rPr lang="fr-FR" sz="2200" spc="-5" dirty="0">
                <a:solidFill>
                  <a:srgbClr val="9F9F9F"/>
                </a:solidFill>
                <a:latin typeface="Arial"/>
                <a:cs typeface="Arial"/>
              </a:rPr>
              <a:t>a</a:t>
            </a:r>
            <a:r>
              <a:rPr sz="2200" spc="10" dirty="0">
                <a:solidFill>
                  <a:srgbClr val="9F9F9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9F9F9F"/>
                </a:solidFill>
                <a:latin typeface="Arial"/>
                <a:cs typeface="Arial"/>
              </a:rPr>
              <a:t>terrace </a:t>
            </a:r>
            <a:r>
              <a:rPr sz="2200" dirty="0">
                <a:solidFill>
                  <a:srgbClr val="9F9F9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Arial"/>
                <a:cs typeface="Arial"/>
              </a:rPr>
              <a:t>Adatom</a:t>
            </a:r>
            <a:r>
              <a:rPr sz="220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Arial"/>
                <a:cs typeface="Arial"/>
              </a:rPr>
              <a:t>in </a:t>
            </a:r>
            <a:r>
              <a:rPr lang="fr-FR" sz="2200" spc="-5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2200" spc="-5" dirty="0">
                <a:solidFill>
                  <a:srgbClr val="6F2F9F"/>
                </a:solidFill>
                <a:latin typeface="Arial"/>
                <a:cs typeface="Arial"/>
              </a:rPr>
              <a:t> terrace</a:t>
            </a:r>
            <a:endParaRPr sz="2200" dirty="0">
              <a:latin typeface="Arial"/>
              <a:cs typeface="Arial"/>
            </a:endParaRPr>
          </a:p>
          <a:p>
            <a:pPr marL="12700" marR="5080" indent="-635">
              <a:lnSpc>
                <a:spcPts val="2640"/>
              </a:lnSpc>
              <a:spcBef>
                <a:spcPts val="85"/>
              </a:spcBef>
            </a:pPr>
            <a:r>
              <a:rPr lang="en-US" sz="2200" spc="-5" dirty="0">
                <a:solidFill>
                  <a:srgbClr val="00AF50"/>
                </a:solidFill>
                <a:latin typeface="Arial"/>
                <a:cs typeface="Arial"/>
              </a:rPr>
              <a:t>A </a:t>
            </a:r>
            <a:r>
              <a:rPr lang="en-US" sz="2200" spc="-60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en-US" sz="2200" spc="-5" dirty="0">
                <a:solidFill>
                  <a:srgbClr val="00AF50"/>
                </a:solidFill>
                <a:latin typeface="Arial"/>
                <a:cs typeface="Arial"/>
              </a:rPr>
              <a:t>ledge: (mono)</a:t>
            </a:r>
            <a:r>
              <a:rPr sz="2200" spc="-5" dirty="0">
                <a:solidFill>
                  <a:srgbClr val="00AF50"/>
                </a:solidFill>
                <a:latin typeface="Arial"/>
                <a:cs typeface="Arial"/>
              </a:rPr>
              <a:t>atomic</a:t>
            </a:r>
            <a:r>
              <a:rPr sz="2200" spc="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AF50"/>
                </a:solidFill>
                <a:latin typeface="Arial"/>
                <a:cs typeface="Arial"/>
              </a:rPr>
              <a:t>step </a:t>
            </a:r>
            <a:endParaRPr lang="fr-CH" sz="2200" spc="-5" dirty="0">
              <a:solidFill>
                <a:srgbClr val="00AF50"/>
              </a:solidFill>
              <a:latin typeface="Arial"/>
              <a:cs typeface="Arial"/>
            </a:endParaRPr>
          </a:p>
          <a:p>
            <a:pPr marL="12700" marR="5080" indent="-635">
              <a:lnSpc>
                <a:spcPts val="2640"/>
              </a:lnSpc>
              <a:spcBef>
                <a:spcPts val="85"/>
              </a:spcBef>
            </a:pPr>
            <a:r>
              <a:rPr sz="2200" spc="-30" dirty="0">
                <a:solidFill>
                  <a:srgbClr val="FF0000"/>
                </a:solidFill>
                <a:latin typeface="Arial"/>
                <a:cs typeface="Arial"/>
              </a:rPr>
              <a:t>Vacancy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2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2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ledge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fr-CH" sz="22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5080" indent="-635">
              <a:lnSpc>
                <a:spcPts val="2640"/>
              </a:lnSpc>
              <a:spcBef>
                <a:spcPts val="85"/>
              </a:spcBef>
            </a:pPr>
            <a:r>
              <a:rPr sz="2200" spc="-5" dirty="0">
                <a:solidFill>
                  <a:srgbClr val="92D050"/>
                </a:solidFill>
                <a:latin typeface="Arial"/>
                <a:cs typeface="Arial"/>
              </a:rPr>
              <a:t>Kink:</a:t>
            </a:r>
            <a:r>
              <a:rPr sz="2200" spc="-2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92D050"/>
                </a:solidFill>
                <a:latin typeface="Arial"/>
                <a:cs typeface="Arial"/>
              </a:rPr>
              <a:t>a ledge in the ledge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3237D087-8375-4767-91BE-CF08CA77F3C7}"/>
              </a:ext>
            </a:extLst>
          </p:cNvPr>
          <p:cNvSpPr txBox="1"/>
          <p:nvPr/>
        </p:nvSpPr>
        <p:spPr>
          <a:xfrm>
            <a:off x="4529549" y="5947443"/>
            <a:ext cx="18586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Simple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defects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8" name="Espace réservé du numéro de diapositive 11">
            <a:extLst>
              <a:ext uri="{FF2B5EF4-FFF2-40B4-BE49-F238E27FC236}">
                <a16:creationId xmlns:a16="http://schemas.microsoft.com/office/drawing/2014/main" id="{33376728-2C40-4021-9616-2E5969FB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38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25000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DBC54C60-856D-4B68-971B-E6BAA44CDF1D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4)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Adion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diffusion and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crystallisation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AF03C4-A655-4691-A9A7-9356416C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34BCB1-CD3E-4068-8B69-E3F0ADBE1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DCDF6FC8-96F4-49B7-AF76-5861A75323E9}"/>
              </a:ext>
            </a:extLst>
          </p:cNvPr>
          <p:cNvSpPr txBox="1"/>
          <p:nvPr/>
        </p:nvSpPr>
        <p:spPr>
          <a:xfrm>
            <a:off x="381000" y="1595369"/>
            <a:ext cx="8608060" cy="7944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93620" marR="205104" indent="-1686560" algn="ctr">
              <a:lnSpc>
                <a:spcPct val="100000"/>
              </a:lnSpc>
              <a:spcBef>
                <a:spcPts val="95"/>
              </a:spcBef>
            </a:pPr>
            <a:r>
              <a:rPr lang="fr-CH" sz="2500" spc="-5" dirty="0" err="1">
                <a:latin typeface="Arial"/>
                <a:cs typeface="Arial"/>
              </a:rPr>
              <a:t>Bockris</a:t>
            </a:r>
            <a:r>
              <a:rPr lang="fr-CH" sz="2500" spc="-5" dirty="0">
                <a:latin typeface="Arial"/>
                <a:cs typeface="Arial"/>
              </a:rPr>
              <a:t> (1958): </a:t>
            </a:r>
          </a:p>
          <a:p>
            <a:pPr marL="2293620" marR="205104" indent="-1686560" algn="ctr">
              <a:lnSpc>
                <a:spcPct val="100000"/>
              </a:lnSpc>
              <a:spcBef>
                <a:spcPts val="95"/>
              </a:spcBef>
            </a:pPr>
            <a:r>
              <a:rPr lang="fr-CH" sz="2500" spc="-5" dirty="0">
                <a:latin typeface="Arial"/>
                <a:cs typeface="Arial"/>
              </a:rPr>
              <a:t>The activation </a:t>
            </a:r>
            <a:r>
              <a:rPr lang="fr-CH" sz="2500" spc="-5" dirty="0" err="1">
                <a:latin typeface="Arial"/>
                <a:cs typeface="Arial"/>
              </a:rPr>
              <a:t>energy</a:t>
            </a:r>
            <a:r>
              <a:rPr lang="fr-CH" sz="2500" spc="-5" dirty="0">
                <a:latin typeface="Arial"/>
                <a:cs typeface="Arial"/>
              </a:rPr>
              <a:t> </a:t>
            </a:r>
            <a:r>
              <a:rPr lang="fr-CH" sz="2500" spc="-5" dirty="0" err="1">
                <a:latin typeface="Arial"/>
                <a:cs typeface="Arial"/>
              </a:rPr>
              <a:t>depends</a:t>
            </a:r>
            <a:r>
              <a:rPr lang="fr-CH" sz="2500" spc="-5" dirty="0">
                <a:latin typeface="Arial"/>
                <a:cs typeface="Arial"/>
              </a:rPr>
              <a:t> on surface site</a:t>
            </a:r>
            <a:endParaRPr sz="1950" baseline="25641" dirty="0">
              <a:latin typeface="Arial"/>
              <a:cs typeface="Arial"/>
            </a:endParaRPr>
          </a:p>
        </p:txBody>
      </p:sp>
      <p:grpSp>
        <p:nvGrpSpPr>
          <p:cNvPr id="15" name="object 4">
            <a:extLst>
              <a:ext uri="{FF2B5EF4-FFF2-40B4-BE49-F238E27FC236}">
                <a16:creationId xmlns:a16="http://schemas.microsoft.com/office/drawing/2014/main" id="{64C4A5F3-1802-4AA2-96D2-B83D0A2724C7}"/>
              </a:ext>
            </a:extLst>
          </p:cNvPr>
          <p:cNvGrpSpPr/>
          <p:nvPr/>
        </p:nvGrpSpPr>
        <p:grpSpPr>
          <a:xfrm>
            <a:off x="4495800" y="3200400"/>
            <a:ext cx="4648354" cy="3251466"/>
            <a:chOff x="3987319" y="2420887"/>
            <a:chExt cx="5156835" cy="4030979"/>
          </a:xfrm>
        </p:grpSpPr>
        <p:pic>
          <p:nvPicPr>
            <p:cNvPr id="16" name="object 5">
              <a:extLst>
                <a:ext uri="{FF2B5EF4-FFF2-40B4-BE49-F238E27FC236}">
                  <a16:creationId xmlns:a16="http://schemas.microsoft.com/office/drawing/2014/main" id="{60771400-8841-49C4-A4A4-C091BE938D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7319" y="2420887"/>
              <a:ext cx="5156680" cy="4030674"/>
            </a:xfrm>
            <a:prstGeom prst="rect">
              <a:avLst/>
            </a:prstGeom>
          </p:spPr>
        </p:pic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1C190200-FC08-4905-A754-6199F64C768B}"/>
                </a:ext>
              </a:extLst>
            </p:cNvPr>
            <p:cNvSpPr/>
            <p:nvPr/>
          </p:nvSpPr>
          <p:spPr>
            <a:xfrm>
              <a:off x="6086904" y="2779190"/>
              <a:ext cx="770890" cy="720090"/>
            </a:xfrm>
            <a:custGeom>
              <a:avLst/>
              <a:gdLst/>
              <a:ahLst/>
              <a:cxnLst/>
              <a:rect l="l" t="t" r="r" b="b"/>
              <a:pathLst>
                <a:path w="770890" h="720089">
                  <a:moveTo>
                    <a:pt x="385191" y="0"/>
                  </a:moveTo>
                  <a:lnTo>
                    <a:pt x="336872" y="2805"/>
                  </a:lnTo>
                  <a:lnTo>
                    <a:pt x="290346" y="10996"/>
                  </a:lnTo>
                  <a:lnTo>
                    <a:pt x="245971" y="24235"/>
                  </a:lnTo>
                  <a:lnTo>
                    <a:pt x="204109" y="42185"/>
                  </a:lnTo>
                  <a:lnTo>
                    <a:pt x="165121" y="64509"/>
                  </a:lnTo>
                  <a:lnTo>
                    <a:pt x="129369" y="90868"/>
                  </a:lnTo>
                  <a:lnTo>
                    <a:pt x="97212" y="120926"/>
                  </a:lnTo>
                  <a:lnTo>
                    <a:pt x="69012" y="154345"/>
                  </a:lnTo>
                  <a:lnTo>
                    <a:pt x="45130" y="190787"/>
                  </a:lnTo>
                  <a:lnTo>
                    <a:pt x="25927" y="229916"/>
                  </a:lnTo>
                  <a:lnTo>
                    <a:pt x="11763" y="271393"/>
                  </a:lnTo>
                  <a:lnTo>
                    <a:pt x="3001" y="314882"/>
                  </a:lnTo>
                  <a:lnTo>
                    <a:pt x="0" y="360045"/>
                  </a:lnTo>
                  <a:lnTo>
                    <a:pt x="3001" y="405207"/>
                  </a:lnTo>
                  <a:lnTo>
                    <a:pt x="11763" y="448696"/>
                  </a:lnTo>
                  <a:lnTo>
                    <a:pt x="25927" y="490173"/>
                  </a:lnTo>
                  <a:lnTo>
                    <a:pt x="45130" y="529302"/>
                  </a:lnTo>
                  <a:lnTo>
                    <a:pt x="69012" y="565744"/>
                  </a:lnTo>
                  <a:lnTo>
                    <a:pt x="97212" y="599163"/>
                  </a:lnTo>
                  <a:lnTo>
                    <a:pt x="129369" y="629221"/>
                  </a:lnTo>
                  <a:lnTo>
                    <a:pt x="165121" y="655580"/>
                  </a:lnTo>
                  <a:lnTo>
                    <a:pt x="204109" y="677904"/>
                  </a:lnTo>
                  <a:lnTo>
                    <a:pt x="245971" y="695854"/>
                  </a:lnTo>
                  <a:lnTo>
                    <a:pt x="290346" y="709093"/>
                  </a:lnTo>
                  <a:lnTo>
                    <a:pt x="336872" y="717284"/>
                  </a:lnTo>
                  <a:lnTo>
                    <a:pt x="385191" y="720090"/>
                  </a:lnTo>
                  <a:lnTo>
                    <a:pt x="433509" y="717284"/>
                  </a:lnTo>
                  <a:lnTo>
                    <a:pt x="480035" y="709093"/>
                  </a:lnTo>
                  <a:lnTo>
                    <a:pt x="524410" y="695854"/>
                  </a:lnTo>
                  <a:lnTo>
                    <a:pt x="566272" y="677904"/>
                  </a:lnTo>
                  <a:lnTo>
                    <a:pt x="605260" y="655580"/>
                  </a:lnTo>
                  <a:lnTo>
                    <a:pt x="641012" y="629221"/>
                  </a:lnTo>
                  <a:lnTo>
                    <a:pt x="673169" y="599163"/>
                  </a:lnTo>
                  <a:lnTo>
                    <a:pt x="701369" y="565744"/>
                  </a:lnTo>
                  <a:lnTo>
                    <a:pt x="725251" y="529302"/>
                  </a:lnTo>
                  <a:lnTo>
                    <a:pt x="744454" y="490173"/>
                  </a:lnTo>
                  <a:lnTo>
                    <a:pt x="758618" y="448696"/>
                  </a:lnTo>
                  <a:lnTo>
                    <a:pt x="767380" y="405207"/>
                  </a:lnTo>
                  <a:lnTo>
                    <a:pt x="770382" y="360045"/>
                  </a:lnTo>
                  <a:lnTo>
                    <a:pt x="767380" y="314882"/>
                  </a:lnTo>
                  <a:lnTo>
                    <a:pt x="758618" y="271393"/>
                  </a:lnTo>
                  <a:lnTo>
                    <a:pt x="744454" y="229916"/>
                  </a:lnTo>
                  <a:lnTo>
                    <a:pt x="725251" y="190787"/>
                  </a:lnTo>
                  <a:lnTo>
                    <a:pt x="701369" y="154345"/>
                  </a:lnTo>
                  <a:lnTo>
                    <a:pt x="673169" y="120926"/>
                  </a:lnTo>
                  <a:lnTo>
                    <a:pt x="641012" y="90868"/>
                  </a:lnTo>
                  <a:lnTo>
                    <a:pt x="605260" y="64509"/>
                  </a:lnTo>
                  <a:lnTo>
                    <a:pt x="566272" y="42185"/>
                  </a:lnTo>
                  <a:lnTo>
                    <a:pt x="524410" y="24235"/>
                  </a:lnTo>
                  <a:lnTo>
                    <a:pt x="480035" y="10996"/>
                  </a:lnTo>
                  <a:lnTo>
                    <a:pt x="433509" y="2805"/>
                  </a:lnTo>
                  <a:lnTo>
                    <a:pt x="385191" y="0"/>
                  </a:lnTo>
                  <a:close/>
                </a:path>
              </a:pathLst>
            </a:custGeom>
            <a:solidFill>
              <a:srgbClr val="5CAC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7">
              <a:extLst>
                <a:ext uri="{FF2B5EF4-FFF2-40B4-BE49-F238E27FC236}">
                  <a16:creationId xmlns:a16="http://schemas.microsoft.com/office/drawing/2014/main" id="{C517338F-9164-464E-9F92-687DB4D0ED26}"/>
                </a:ext>
              </a:extLst>
            </p:cNvPr>
            <p:cNvSpPr/>
            <p:nvPr/>
          </p:nvSpPr>
          <p:spPr>
            <a:xfrm>
              <a:off x="4659321" y="3590221"/>
              <a:ext cx="770890" cy="720090"/>
            </a:xfrm>
            <a:custGeom>
              <a:avLst/>
              <a:gdLst/>
              <a:ahLst/>
              <a:cxnLst/>
              <a:rect l="l" t="t" r="r" b="b"/>
              <a:pathLst>
                <a:path w="770889" h="720089">
                  <a:moveTo>
                    <a:pt x="385191" y="0"/>
                  </a:moveTo>
                  <a:lnTo>
                    <a:pt x="336872" y="2805"/>
                  </a:lnTo>
                  <a:lnTo>
                    <a:pt x="290346" y="10996"/>
                  </a:lnTo>
                  <a:lnTo>
                    <a:pt x="245971" y="24235"/>
                  </a:lnTo>
                  <a:lnTo>
                    <a:pt x="204109" y="42185"/>
                  </a:lnTo>
                  <a:lnTo>
                    <a:pt x="165121" y="64509"/>
                  </a:lnTo>
                  <a:lnTo>
                    <a:pt x="129369" y="90868"/>
                  </a:lnTo>
                  <a:lnTo>
                    <a:pt x="97212" y="120926"/>
                  </a:lnTo>
                  <a:lnTo>
                    <a:pt x="69012" y="154345"/>
                  </a:lnTo>
                  <a:lnTo>
                    <a:pt x="45130" y="190787"/>
                  </a:lnTo>
                  <a:lnTo>
                    <a:pt x="25927" y="229916"/>
                  </a:lnTo>
                  <a:lnTo>
                    <a:pt x="11763" y="271393"/>
                  </a:lnTo>
                  <a:lnTo>
                    <a:pt x="3001" y="314882"/>
                  </a:lnTo>
                  <a:lnTo>
                    <a:pt x="0" y="360045"/>
                  </a:lnTo>
                  <a:lnTo>
                    <a:pt x="3001" y="405207"/>
                  </a:lnTo>
                  <a:lnTo>
                    <a:pt x="11763" y="448696"/>
                  </a:lnTo>
                  <a:lnTo>
                    <a:pt x="25927" y="490173"/>
                  </a:lnTo>
                  <a:lnTo>
                    <a:pt x="45130" y="529302"/>
                  </a:lnTo>
                  <a:lnTo>
                    <a:pt x="69012" y="565744"/>
                  </a:lnTo>
                  <a:lnTo>
                    <a:pt x="97212" y="599163"/>
                  </a:lnTo>
                  <a:lnTo>
                    <a:pt x="129369" y="629221"/>
                  </a:lnTo>
                  <a:lnTo>
                    <a:pt x="165121" y="655580"/>
                  </a:lnTo>
                  <a:lnTo>
                    <a:pt x="204109" y="677904"/>
                  </a:lnTo>
                  <a:lnTo>
                    <a:pt x="245971" y="695854"/>
                  </a:lnTo>
                  <a:lnTo>
                    <a:pt x="290346" y="709093"/>
                  </a:lnTo>
                  <a:lnTo>
                    <a:pt x="336872" y="717284"/>
                  </a:lnTo>
                  <a:lnTo>
                    <a:pt x="385191" y="720090"/>
                  </a:lnTo>
                  <a:lnTo>
                    <a:pt x="433509" y="717284"/>
                  </a:lnTo>
                  <a:lnTo>
                    <a:pt x="480035" y="709093"/>
                  </a:lnTo>
                  <a:lnTo>
                    <a:pt x="524410" y="695854"/>
                  </a:lnTo>
                  <a:lnTo>
                    <a:pt x="566272" y="677904"/>
                  </a:lnTo>
                  <a:lnTo>
                    <a:pt x="605260" y="655580"/>
                  </a:lnTo>
                  <a:lnTo>
                    <a:pt x="641012" y="629221"/>
                  </a:lnTo>
                  <a:lnTo>
                    <a:pt x="673169" y="599163"/>
                  </a:lnTo>
                  <a:lnTo>
                    <a:pt x="701369" y="565744"/>
                  </a:lnTo>
                  <a:lnTo>
                    <a:pt x="725251" y="529302"/>
                  </a:lnTo>
                  <a:lnTo>
                    <a:pt x="744454" y="490173"/>
                  </a:lnTo>
                  <a:lnTo>
                    <a:pt x="758618" y="448696"/>
                  </a:lnTo>
                  <a:lnTo>
                    <a:pt x="767380" y="405207"/>
                  </a:lnTo>
                  <a:lnTo>
                    <a:pt x="770382" y="360045"/>
                  </a:lnTo>
                  <a:lnTo>
                    <a:pt x="767380" y="314882"/>
                  </a:lnTo>
                  <a:lnTo>
                    <a:pt x="758618" y="271393"/>
                  </a:lnTo>
                  <a:lnTo>
                    <a:pt x="744454" y="229916"/>
                  </a:lnTo>
                  <a:lnTo>
                    <a:pt x="725251" y="190787"/>
                  </a:lnTo>
                  <a:lnTo>
                    <a:pt x="701369" y="154345"/>
                  </a:lnTo>
                  <a:lnTo>
                    <a:pt x="673169" y="120926"/>
                  </a:lnTo>
                  <a:lnTo>
                    <a:pt x="641012" y="90868"/>
                  </a:lnTo>
                  <a:lnTo>
                    <a:pt x="605260" y="64509"/>
                  </a:lnTo>
                  <a:lnTo>
                    <a:pt x="566272" y="42185"/>
                  </a:lnTo>
                  <a:lnTo>
                    <a:pt x="524410" y="24235"/>
                  </a:lnTo>
                  <a:lnTo>
                    <a:pt x="480035" y="10996"/>
                  </a:lnTo>
                  <a:lnTo>
                    <a:pt x="433509" y="2805"/>
                  </a:lnTo>
                  <a:lnTo>
                    <a:pt x="385191" y="0"/>
                  </a:lnTo>
                  <a:close/>
                </a:path>
              </a:pathLst>
            </a:custGeom>
            <a:solidFill>
              <a:srgbClr val="FFC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20AAA8A2-A54A-4E3E-AF09-E56D6BC5EAA2}"/>
                </a:ext>
              </a:extLst>
            </p:cNvPr>
            <p:cNvSpPr/>
            <p:nvPr/>
          </p:nvSpPr>
          <p:spPr>
            <a:xfrm>
              <a:off x="6302927" y="3526180"/>
              <a:ext cx="770890" cy="720090"/>
            </a:xfrm>
            <a:custGeom>
              <a:avLst/>
              <a:gdLst/>
              <a:ahLst/>
              <a:cxnLst/>
              <a:rect l="l" t="t" r="r" b="b"/>
              <a:pathLst>
                <a:path w="770890" h="720089">
                  <a:moveTo>
                    <a:pt x="385191" y="0"/>
                  </a:moveTo>
                  <a:lnTo>
                    <a:pt x="336872" y="2805"/>
                  </a:lnTo>
                  <a:lnTo>
                    <a:pt x="290346" y="10996"/>
                  </a:lnTo>
                  <a:lnTo>
                    <a:pt x="245971" y="24235"/>
                  </a:lnTo>
                  <a:lnTo>
                    <a:pt x="204109" y="42185"/>
                  </a:lnTo>
                  <a:lnTo>
                    <a:pt x="165121" y="64509"/>
                  </a:lnTo>
                  <a:lnTo>
                    <a:pt x="129369" y="90868"/>
                  </a:lnTo>
                  <a:lnTo>
                    <a:pt x="97212" y="120926"/>
                  </a:lnTo>
                  <a:lnTo>
                    <a:pt x="69012" y="154345"/>
                  </a:lnTo>
                  <a:lnTo>
                    <a:pt x="45130" y="190787"/>
                  </a:lnTo>
                  <a:lnTo>
                    <a:pt x="25927" y="229916"/>
                  </a:lnTo>
                  <a:lnTo>
                    <a:pt x="11763" y="271393"/>
                  </a:lnTo>
                  <a:lnTo>
                    <a:pt x="3001" y="314882"/>
                  </a:lnTo>
                  <a:lnTo>
                    <a:pt x="0" y="360045"/>
                  </a:lnTo>
                  <a:lnTo>
                    <a:pt x="3001" y="405207"/>
                  </a:lnTo>
                  <a:lnTo>
                    <a:pt x="11763" y="448696"/>
                  </a:lnTo>
                  <a:lnTo>
                    <a:pt x="25927" y="490173"/>
                  </a:lnTo>
                  <a:lnTo>
                    <a:pt x="45130" y="529302"/>
                  </a:lnTo>
                  <a:lnTo>
                    <a:pt x="69012" y="565744"/>
                  </a:lnTo>
                  <a:lnTo>
                    <a:pt x="97212" y="599163"/>
                  </a:lnTo>
                  <a:lnTo>
                    <a:pt x="129369" y="629221"/>
                  </a:lnTo>
                  <a:lnTo>
                    <a:pt x="165121" y="655580"/>
                  </a:lnTo>
                  <a:lnTo>
                    <a:pt x="204109" y="677904"/>
                  </a:lnTo>
                  <a:lnTo>
                    <a:pt x="245971" y="695854"/>
                  </a:lnTo>
                  <a:lnTo>
                    <a:pt x="290346" y="709093"/>
                  </a:lnTo>
                  <a:lnTo>
                    <a:pt x="336872" y="717284"/>
                  </a:lnTo>
                  <a:lnTo>
                    <a:pt x="385191" y="720090"/>
                  </a:lnTo>
                  <a:lnTo>
                    <a:pt x="433509" y="717284"/>
                  </a:lnTo>
                  <a:lnTo>
                    <a:pt x="480035" y="709093"/>
                  </a:lnTo>
                  <a:lnTo>
                    <a:pt x="524410" y="695854"/>
                  </a:lnTo>
                  <a:lnTo>
                    <a:pt x="566272" y="677904"/>
                  </a:lnTo>
                  <a:lnTo>
                    <a:pt x="605260" y="655580"/>
                  </a:lnTo>
                  <a:lnTo>
                    <a:pt x="641012" y="629221"/>
                  </a:lnTo>
                  <a:lnTo>
                    <a:pt x="673169" y="599163"/>
                  </a:lnTo>
                  <a:lnTo>
                    <a:pt x="701369" y="565744"/>
                  </a:lnTo>
                  <a:lnTo>
                    <a:pt x="725251" y="529302"/>
                  </a:lnTo>
                  <a:lnTo>
                    <a:pt x="744454" y="490173"/>
                  </a:lnTo>
                  <a:lnTo>
                    <a:pt x="758618" y="448696"/>
                  </a:lnTo>
                  <a:lnTo>
                    <a:pt x="767380" y="405207"/>
                  </a:lnTo>
                  <a:lnTo>
                    <a:pt x="770382" y="360045"/>
                  </a:lnTo>
                  <a:lnTo>
                    <a:pt x="767380" y="314882"/>
                  </a:lnTo>
                  <a:lnTo>
                    <a:pt x="758618" y="271393"/>
                  </a:lnTo>
                  <a:lnTo>
                    <a:pt x="744454" y="229916"/>
                  </a:lnTo>
                  <a:lnTo>
                    <a:pt x="725251" y="190787"/>
                  </a:lnTo>
                  <a:lnTo>
                    <a:pt x="701369" y="154345"/>
                  </a:lnTo>
                  <a:lnTo>
                    <a:pt x="673169" y="120926"/>
                  </a:lnTo>
                  <a:lnTo>
                    <a:pt x="641012" y="90868"/>
                  </a:lnTo>
                  <a:lnTo>
                    <a:pt x="605260" y="64509"/>
                  </a:lnTo>
                  <a:lnTo>
                    <a:pt x="566272" y="42185"/>
                  </a:lnTo>
                  <a:lnTo>
                    <a:pt x="524410" y="24235"/>
                  </a:lnTo>
                  <a:lnTo>
                    <a:pt x="480035" y="10996"/>
                  </a:lnTo>
                  <a:lnTo>
                    <a:pt x="433509" y="2805"/>
                  </a:lnTo>
                  <a:lnTo>
                    <a:pt x="385191" y="0"/>
                  </a:lnTo>
                  <a:close/>
                </a:path>
              </a:pathLst>
            </a:custGeom>
            <a:solidFill>
              <a:srgbClr val="9F9F9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2F205DB7-E014-4348-8E25-F3601FB3B86F}"/>
                </a:ext>
              </a:extLst>
            </p:cNvPr>
            <p:cNvSpPr/>
            <p:nvPr/>
          </p:nvSpPr>
          <p:spPr>
            <a:xfrm>
              <a:off x="7311040" y="5085179"/>
              <a:ext cx="770890" cy="720090"/>
            </a:xfrm>
            <a:custGeom>
              <a:avLst/>
              <a:gdLst/>
              <a:ahLst/>
              <a:cxnLst/>
              <a:rect l="l" t="t" r="r" b="b"/>
              <a:pathLst>
                <a:path w="770890" h="720089">
                  <a:moveTo>
                    <a:pt x="385191" y="0"/>
                  </a:moveTo>
                  <a:lnTo>
                    <a:pt x="336872" y="2805"/>
                  </a:lnTo>
                  <a:lnTo>
                    <a:pt x="290346" y="10996"/>
                  </a:lnTo>
                  <a:lnTo>
                    <a:pt x="245971" y="24235"/>
                  </a:lnTo>
                  <a:lnTo>
                    <a:pt x="204109" y="42185"/>
                  </a:lnTo>
                  <a:lnTo>
                    <a:pt x="165121" y="64509"/>
                  </a:lnTo>
                  <a:lnTo>
                    <a:pt x="129369" y="90868"/>
                  </a:lnTo>
                  <a:lnTo>
                    <a:pt x="97212" y="120926"/>
                  </a:lnTo>
                  <a:lnTo>
                    <a:pt x="69012" y="154345"/>
                  </a:lnTo>
                  <a:lnTo>
                    <a:pt x="45130" y="190787"/>
                  </a:lnTo>
                  <a:lnTo>
                    <a:pt x="25927" y="229916"/>
                  </a:lnTo>
                  <a:lnTo>
                    <a:pt x="11763" y="271393"/>
                  </a:lnTo>
                  <a:lnTo>
                    <a:pt x="3001" y="314882"/>
                  </a:lnTo>
                  <a:lnTo>
                    <a:pt x="0" y="360044"/>
                  </a:lnTo>
                  <a:lnTo>
                    <a:pt x="3001" y="405207"/>
                  </a:lnTo>
                  <a:lnTo>
                    <a:pt x="11763" y="448696"/>
                  </a:lnTo>
                  <a:lnTo>
                    <a:pt x="25927" y="490173"/>
                  </a:lnTo>
                  <a:lnTo>
                    <a:pt x="45130" y="529302"/>
                  </a:lnTo>
                  <a:lnTo>
                    <a:pt x="69012" y="565744"/>
                  </a:lnTo>
                  <a:lnTo>
                    <a:pt x="97212" y="599163"/>
                  </a:lnTo>
                  <a:lnTo>
                    <a:pt x="129369" y="629221"/>
                  </a:lnTo>
                  <a:lnTo>
                    <a:pt x="165121" y="655580"/>
                  </a:lnTo>
                  <a:lnTo>
                    <a:pt x="204109" y="677904"/>
                  </a:lnTo>
                  <a:lnTo>
                    <a:pt x="245971" y="695854"/>
                  </a:lnTo>
                  <a:lnTo>
                    <a:pt x="290346" y="709093"/>
                  </a:lnTo>
                  <a:lnTo>
                    <a:pt x="336872" y="717284"/>
                  </a:lnTo>
                  <a:lnTo>
                    <a:pt x="385191" y="720090"/>
                  </a:lnTo>
                  <a:lnTo>
                    <a:pt x="433509" y="717284"/>
                  </a:lnTo>
                  <a:lnTo>
                    <a:pt x="480035" y="709093"/>
                  </a:lnTo>
                  <a:lnTo>
                    <a:pt x="524410" y="695854"/>
                  </a:lnTo>
                  <a:lnTo>
                    <a:pt x="566272" y="677904"/>
                  </a:lnTo>
                  <a:lnTo>
                    <a:pt x="605260" y="655580"/>
                  </a:lnTo>
                  <a:lnTo>
                    <a:pt x="641012" y="629221"/>
                  </a:lnTo>
                  <a:lnTo>
                    <a:pt x="673169" y="599163"/>
                  </a:lnTo>
                  <a:lnTo>
                    <a:pt x="701369" y="565744"/>
                  </a:lnTo>
                  <a:lnTo>
                    <a:pt x="725251" y="529302"/>
                  </a:lnTo>
                  <a:lnTo>
                    <a:pt x="744454" y="490173"/>
                  </a:lnTo>
                  <a:lnTo>
                    <a:pt x="758618" y="448696"/>
                  </a:lnTo>
                  <a:lnTo>
                    <a:pt x="767380" y="405207"/>
                  </a:lnTo>
                  <a:lnTo>
                    <a:pt x="770382" y="360044"/>
                  </a:lnTo>
                  <a:lnTo>
                    <a:pt x="767380" y="314882"/>
                  </a:lnTo>
                  <a:lnTo>
                    <a:pt x="758618" y="271393"/>
                  </a:lnTo>
                  <a:lnTo>
                    <a:pt x="744454" y="229916"/>
                  </a:lnTo>
                  <a:lnTo>
                    <a:pt x="725251" y="190787"/>
                  </a:lnTo>
                  <a:lnTo>
                    <a:pt x="701369" y="154345"/>
                  </a:lnTo>
                  <a:lnTo>
                    <a:pt x="673169" y="120926"/>
                  </a:lnTo>
                  <a:lnTo>
                    <a:pt x="641012" y="90868"/>
                  </a:lnTo>
                  <a:lnTo>
                    <a:pt x="605260" y="64509"/>
                  </a:lnTo>
                  <a:lnTo>
                    <a:pt x="566272" y="42185"/>
                  </a:lnTo>
                  <a:lnTo>
                    <a:pt x="524410" y="24235"/>
                  </a:lnTo>
                  <a:lnTo>
                    <a:pt x="480035" y="10996"/>
                  </a:lnTo>
                  <a:lnTo>
                    <a:pt x="433509" y="2805"/>
                  </a:lnTo>
                  <a:lnTo>
                    <a:pt x="385191" y="0"/>
                  </a:lnTo>
                  <a:close/>
                </a:path>
              </a:pathLst>
            </a:custGeom>
            <a:solidFill>
              <a:srgbClr val="6F2F9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61E94B8B-E1F8-44C8-B153-409187CA6780}"/>
                </a:ext>
              </a:extLst>
            </p:cNvPr>
            <p:cNvSpPr/>
            <p:nvPr/>
          </p:nvSpPr>
          <p:spPr>
            <a:xfrm>
              <a:off x="5701276" y="4725139"/>
              <a:ext cx="770890" cy="720090"/>
            </a:xfrm>
            <a:custGeom>
              <a:avLst/>
              <a:gdLst/>
              <a:ahLst/>
              <a:cxnLst/>
              <a:rect l="l" t="t" r="r" b="b"/>
              <a:pathLst>
                <a:path w="770889" h="720089">
                  <a:moveTo>
                    <a:pt x="385191" y="0"/>
                  </a:moveTo>
                  <a:lnTo>
                    <a:pt x="336872" y="2805"/>
                  </a:lnTo>
                  <a:lnTo>
                    <a:pt x="290346" y="10996"/>
                  </a:lnTo>
                  <a:lnTo>
                    <a:pt x="245971" y="24235"/>
                  </a:lnTo>
                  <a:lnTo>
                    <a:pt x="204109" y="42185"/>
                  </a:lnTo>
                  <a:lnTo>
                    <a:pt x="165121" y="64509"/>
                  </a:lnTo>
                  <a:lnTo>
                    <a:pt x="129369" y="90868"/>
                  </a:lnTo>
                  <a:lnTo>
                    <a:pt x="97212" y="120926"/>
                  </a:lnTo>
                  <a:lnTo>
                    <a:pt x="69012" y="154345"/>
                  </a:lnTo>
                  <a:lnTo>
                    <a:pt x="45130" y="190787"/>
                  </a:lnTo>
                  <a:lnTo>
                    <a:pt x="25927" y="229916"/>
                  </a:lnTo>
                  <a:lnTo>
                    <a:pt x="11763" y="271393"/>
                  </a:lnTo>
                  <a:lnTo>
                    <a:pt x="3001" y="314882"/>
                  </a:lnTo>
                  <a:lnTo>
                    <a:pt x="0" y="360044"/>
                  </a:lnTo>
                  <a:lnTo>
                    <a:pt x="3001" y="405207"/>
                  </a:lnTo>
                  <a:lnTo>
                    <a:pt x="11763" y="448696"/>
                  </a:lnTo>
                  <a:lnTo>
                    <a:pt x="25927" y="490173"/>
                  </a:lnTo>
                  <a:lnTo>
                    <a:pt x="45130" y="529302"/>
                  </a:lnTo>
                  <a:lnTo>
                    <a:pt x="69012" y="565744"/>
                  </a:lnTo>
                  <a:lnTo>
                    <a:pt x="97212" y="599163"/>
                  </a:lnTo>
                  <a:lnTo>
                    <a:pt x="129369" y="629221"/>
                  </a:lnTo>
                  <a:lnTo>
                    <a:pt x="165121" y="655580"/>
                  </a:lnTo>
                  <a:lnTo>
                    <a:pt x="204109" y="677904"/>
                  </a:lnTo>
                  <a:lnTo>
                    <a:pt x="245971" y="695854"/>
                  </a:lnTo>
                  <a:lnTo>
                    <a:pt x="290346" y="709093"/>
                  </a:lnTo>
                  <a:lnTo>
                    <a:pt x="336872" y="717284"/>
                  </a:lnTo>
                  <a:lnTo>
                    <a:pt x="385191" y="720090"/>
                  </a:lnTo>
                  <a:lnTo>
                    <a:pt x="433509" y="717284"/>
                  </a:lnTo>
                  <a:lnTo>
                    <a:pt x="480035" y="709093"/>
                  </a:lnTo>
                  <a:lnTo>
                    <a:pt x="524410" y="695854"/>
                  </a:lnTo>
                  <a:lnTo>
                    <a:pt x="566272" y="677904"/>
                  </a:lnTo>
                  <a:lnTo>
                    <a:pt x="605260" y="655580"/>
                  </a:lnTo>
                  <a:lnTo>
                    <a:pt x="641012" y="629221"/>
                  </a:lnTo>
                  <a:lnTo>
                    <a:pt x="673169" y="599163"/>
                  </a:lnTo>
                  <a:lnTo>
                    <a:pt x="701369" y="565744"/>
                  </a:lnTo>
                  <a:lnTo>
                    <a:pt x="725251" y="529302"/>
                  </a:lnTo>
                  <a:lnTo>
                    <a:pt x="744454" y="490173"/>
                  </a:lnTo>
                  <a:lnTo>
                    <a:pt x="758618" y="448696"/>
                  </a:lnTo>
                  <a:lnTo>
                    <a:pt x="767380" y="405207"/>
                  </a:lnTo>
                  <a:lnTo>
                    <a:pt x="770382" y="360044"/>
                  </a:lnTo>
                  <a:lnTo>
                    <a:pt x="767380" y="314882"/>
                  </a:lnTo>
                  <a:lnTo>
                    <a:pt x="758618" y="271393"/>
                  </a:lnTo>
                  <a:lnTo>
                    <a:pt x="744454" y="229916"/>
                  </a:lnTo>
                  <a:lnTo>
                    <a:pt x="725251" y="190787"/>
                  </a:lnTo>
                  <a:lnTo>
                    <a:pt x="701369" y="154345"/>
                  </a:lnTo>
                  <a:lnTo>
                    <a:pt x="673169" y="120926"/>
                  </a:lnTo>
                  <a:lnTo>
                    <a:pt x="641012" y="90868"/>
                  </a:lnTo>
                  <a:lnTo>
                    <a:pt x="605260" y="64509"/>
                  </a:lnTo>
                  <a:lnTo>
                    <a:pt x="566272" y="42185"/>
                  </a:lnTo>
                  <a:lnTo>
                    <a:pt x="524410" y="24235"/>
                  </a:lnTo>
                  <a:lnTo>
                    <a:pt x="480035" y="10996"/>
                  </a:lnTo>
                  <a:lnTo>
                    <a:pt x="433509" y="2805"/>
                  </a:lnTo>
                  <a:lnTo>
                    <a:pt x="385191" y="0"/>
                  </a:lnTo>
                  <a:close/>
                </a:path>
              </a:pathLst>
            </a:custGeom>
            <a:solidFill>
              <a:srgbClr val="00AF5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13B306AE-51CC-4AE2-980F-514D34A69362}"/>
                </a:ext>
              </a:extLst>
            </p:cNvPr>
            <p:cNvSpPr/>
            <p:nvPr/>
          </p:nvSpPr>
          <p:spPr>
            <a:xfrm>
              <a:off x="5917736" y="4246260"/>
              <a:ext cx="770890" cy="720090"/>
            </a:xfrm>
            <a:custGeom>
              <a:avLst/>
              <a:gdLst/>
              <a:ahLst/>
              <a:cxnLst/>
              <a:rect l="l" t="t" r="r" b="b"/>
              <a:pathLst>
                <a:path w="770890" h="720089">
                  <a:moveTo>
                    <a:pt x="385191" y="0"/>
                  </a:moveTo>
                  <a:lnTo>
                    <a:pt x="336872" y="2805"/>
                  </a:lnTo>
                  <a:lnTo>
                    <a:pt x="290346" y="10996"/>
                  </a:lnTo>
                  <a:lnTo>
                    <a:pt x="245971" y="24235"/>
                  </a:lnTo>
                  <a:lnTo>
                    <a:pt x="204109" y="42185"/>
                  </a:lnTo>
                  <a:lnTo>
                    <a:pt x="165121" y="64509"/>
                  </a:lnTo>
                  <a:lnTo>
                    <a:pt x="129369" y="90868"/>
                  </a:lnTo>
                  <a:lnTo>
                    <a:pt x="97212" y="120926"/>
                  </a:lnTo>
                  <a:lnTo>
                    <a:pt x="69012" y="154345"/>
                  </a:lnTo>
                  <a:lnTo>
                    <a:pt x="45130" y="190787"/>
                  </a:lnTo>
                  <a:lnTo>
                    <a:pt x="25927" y="229916"/>
                  </a:lnTo>
                  <a:lnTo>
                    <a:pt x="11763" y="271393"/>
                  </a:lnTo>
                  <a:lnTo>
                    <a:pt x="3001" y="314882"/>
                  </a:lnTo>
                  <a:lnTo>
                    <a:pt x="0" y="360044"/>
                  </a:lnTo>
                  <a:lnTo>
                    <a:pt x="3001" y="405207"/>
                  </a:lnTo>
                  <a:lnTo>
                    <a:pt x="11763" y="448696"/>
                  </a:lnTo>
                  <a:lnTo>
                    <a:pt x="25927" y="490173"/>
                  </a:lnTo>
                  <a:lnTo>
                    <a:pt x="45130" y="529302"/>
                  </a:lnTo>
                  <a:lnTo>
                    <a:pt x="69012" y="565744"/>
                  </a:lnTo>
                  <a:lnTo>
                    <a:pt x="97212" y="599163"/>
                  </a:lnTo>
                  <a:lnTo>
                    <a:pt x="129369" y="629221"/>
                  </a:lnTo>
                  <a:lnTo>
                    <a:pt x="165121" y="655580"/>
                  </a:lnTo>
                  <a:lnTo>
                    <a:pt x="204109" y="677904"/>
                  </a:lnTo>
                  <a:lnTo>
                    <a:pt x="245971" y="695854"/>
                  </a:lnTo>
                  <a:lnTo>
                    <a:pt x="290346" y="709093"/>
                  </a:lnTo>
                  <a:lnTo>
                    <a:pt x="336872" y="717284"/>
                  </a:lnTo>
                  <a:lnTo>
                    <a:pt x="385191" y="720090"/>
                  </a:lnTo>
                  <a:lnTo>
                    <a:pt x="433509" y="717284"/>
                  </a:lnTo>
                  <a:lnTo>
                    <a:pt x="480035" y="709093"/>
                  </a:lnTo>
                  <a:lnTo>
                    <a:pt x="524410" y="695854"/>
                  </a:lnTo>
                  <a:lnTo>
                    <a:pt x="566272" y="677904"/>
                  </a:lnTo>
                  <a:lnTo>
                    <a:pt x="605260" y="655580"/>
                  </a:lnTo>
                  <a:lnTo>
                    <a:pt x="641012" y="629221"/>
                  </a:lnTo>
                  <a:lnTo>
                    <a:pt x="673169" y="599163"/>
                  </a:lnTo>
                  <a:lnTo>
                    <a:pt x="701369" y="565744"/>
                  </a:lnTo>
                  <a:lnTo>
                    <a:pt x="725251" y="529302"/>
                  </a:lnTo>
                  <a:lnTo>
                    <a:pt x="744454" y="490173"/>
                  </a:lnTo>
                  <a:lnTo>
                    <a:pt x="758618" y="448696"/>
                  </a:lnTo>
                  <a:lnTo>
                    <a:pt x="767380" y="405207"/>
                  </a:lnTo>
                  <a:lnTo>
                    <a:pt x="770382" y="360044"/>
                  </a:lnTo>
                  <a:lnTo>
                    <a:pt x="767380" y="314882"/>
                  </a:lnTo>
                  <a:lnTo>
                    <a:pt x="758618" y="271393"/>
                  </a:lnTo>
                  <a:lnTo>
                    <a:pt x="744454" y="229916"/>
                  </a:lnTo>
                  <a:lnTo>
                    <a:pt x="725251" y="190787"/>
                  </a:lnTo>
                  <a:lnTo>
                    <a:pt x="701369" y="154345"/>
                  </a:lnTo>
                  <a:lnTo>
                    <a:pt x="673169" y="120926"/>
                  </a:lnTo>
                  <a:lnTo>
                    <a:pt x="641012" y="90868"/>
                  </a:lnTo>
                  <a:lnTo>
                    <a:pt x="605260" y="64509"/>
                  </a:lnTo>
                  <a:lnTo>
                    <a:pt x="566272" y="42185"/>
                  </a:lnTo>
                  <a:lnTo>
                    <a:pt x="524410" y="24235"/>
                  </a:lnTo>
                  <a:lnTo>
                    <a:pt x="480035" y="10996"/>
                  </a:lnTo>
                  <a:lnTo>
                    <a:pt x="433509" y="2805"/>
                  </a:lnTo>
                  <a:lnTo>
                    <a:pt x="385191" y="0"/>
                  </a:lnTo>
                  <a:close/>
                </a:path>
              </a:pathLst>
            </a:custGeom>
            <a:solidFill>
              <a:srgbClr val="FF404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36620C16-1BED-4CF5-B401-62C3E135089E}"/>
                </a:ext>
              </a:extLst>
            </p:cNvPr>
            <p:cNvSpPr/>
            <p:nvPr/>
          </p:nvSpPr>
          <p:spPr>
            <a:xfrm>
              <a:off x="6851670" y="4005058"/>
              <a:ext cx="770890" cy="720090"/>
            </a:xfrm>
            <a:custGeom>
              <a:avLst/>
              <a:gdLst/>
              <a:ahLst/>
              <a:cxnLst/>
              <a:rect l="l" t="t" r="r" b="b"/>
              <a:pathLst>
                <a:path w="770890" h="720089">
                  <a:moveTo>
                    <a:pt x="385191" y="0"/>
                  </a:moveTo>
                  <a:lnTo>
                    <a:pt x="336872" y="2805"/>
                  </a:lnTo>
                  <a:lnTo>
                    <a:pt x="290346" y="10996"/>
                  </a:lnTo>
                  <a:lnTo>
                    <a:pt x="245971" y="24235"/>
                  </a:lnTo>
                  <a:lnTo>
                    <a:pt x="204109" y="42185"/>
                  </a:lnTo>
                  <a:lnTo>
                    <a:pt x="165121" y="64509"/>
                  </a:lnTo>
                  <a:lnTo>
                    <a:pt x="129369" y="90868"/>
                  </a:lnTo>
                  <a:lnTo>
                    <a:pt x="97212" y="120926"/>
                  </a:lnTo>
                  <a:lnTo>
                    <a:pt x="69012" y="154345"/>
                  </a:lnTo>
                  <a:lnTo>
                    <a:pt x="45130" y="190787"/>
                  </a:lnTo>
                  <a:lnTo>
                    <a:pt x="25927" y="229916"/>
                  </a:lnTo>
                  <a:lnTo>
                    <a:pt x="11763" y="271393"/>
                  </a:lnTo>
                  <a:lnTo>
                    <a:pt x="3001" y="314882"/>
                  </a:lnTo>
                  <a:lnTo>
                    <a:pt x="0" y="360044"/>
                  </a:lnTo>
                  <a:lnTo>
                    <a:pt x="3001" y="405207"/>
                  </a:lnTo>
                  <a:lnTo>
                    <a:pt x="11763" y="448696"/>
                  </a:lnTo>
                  <a:lnTo>
                    <a:pt x="25927" y="490173"/>
                  </a:lnTo>
                  <a:lnTo>
                    <a:pt x="45130" y="529302"/>
                  </a:lnTo>
                  <a:lnTo>
                    <a:pt x="69012" y="565744"/>
                  </a:lnTo>
                  <a:lnTo>
                    <a:pt x="97212" y="599163"/>
                  </a:lnTo>
                  <a:lnTo>
                    <a:pt x="129369" y="629221"/>
                  </a:lnTo>
                  <a:lnTo>
                    <a:pt x="165121" y="655580"/>
                  </a:lnTo>
                  <a:lnTo>
                    <a:pt x="204109" y="677904"/>
                  </a:lnTo>
                  <a:lnTo>
                    <a:pt x="245971" y="695854"/>
                  </a:lnTo>
                  <a:lnTo>
                    <a:pt x="290346" y="709093"/>
                  </a:lnTo>
                  <a:lnTo>
                    <a:pt x="336872" y="717284"/>
                  </a:lnTo>
                  <a:lnTo>
                    <a:pt x="385191" y="720090"/>
                  </a:lnTo>
                  <a:lnTo>
                    <a:pt x="433509" y="717284"/>
                  </a:lnTo>
                  <a:lnTo>
                    <a:pt x="480035" y="709093"/>
                  </a:lnTo>
                  <a:lnTo>
                    <a:pt x="524410" y="695854"/>
                  </a:lnTo>
                  <a:lnTo>
                    <a:pt x="566272" y="677904"/>
                  </a:lnTo>
                  <a:lnTo>
                    <a:pt x="605260" y="655580"/>
                  </a:lnTo>
                  <a:lnTo>
                    <a:pt x="641012" y="629221"/>
                  </a:lnTo>
                  <a:lnTo>
                    <a:pt x="673169" y="599163"/>
                  </a:lnTo>
                  <a:lnTo>
                    <a:pt x="701369" y="565744"/>
                  </a:lnTo>
                  <a:lnTo>
                    <a:pt x="725251" y="529302"/>
                  </a:lnTo>
                  <a:lnTo>
                    <a:pt x="744454" y="490173"/>
                  </a:lnTo>
                  <a:lnTo>
                    <a:pt x="758618" y="448696"/>
                  </a:lnTo>
                  <a:lnTo>
                    <a:pt x="767380" y="405207"/>
                  </a:lnTo>
                  <a:lnTo>
                    <a:pt x="770382" y="360044"/>
                  </a:lnTo>
                  <a:lnTo>
                    <a:pt x="767380" y="314882"/>
                  </a:lnTo>
                  <a:lnTo>
                    <a:pt x="758618" y="271393"/>
                  </a:lnTo>
                  <a:lnTo>
                    <a:pt x="744454" y="229916"/>
                  </a:lnTo>
                  <a:lnTo>
                    <a:pt x="725251" y="190787"/>
                  </a:lnTo>
                  <a:lnTo>
                    <a:pt x="701369" y="154345"/>
                  </a:lnTo>
                  <a:lnTo>
                    <a:pt x="673169" y="120926"/>
                  </a:lnTo>
                  <a:lnTo>
                    <a:pt x="641012" y="90868"/>
                  </a:lnTo>
                  <a:lnTo>
                    <a:pt x="605260" y="64509"/>
                  </a:lnTo>
                  <a:lnTo>
                    <a:pt x="566272" y="42185"/>
                  </a:lnTo>
                  <a:lnTo>
                    <a:pt x="524410" y="24235"/>
                  </a:lnTo>
                  <a:lnTo>
                    <a:pt x="480035" y="10996"/>
                  </a:lnTo>
                  <a:lnTo>
                    <a:pt x="433509" y="2805"/>
                  </a:lnTo>
                  <a:lnTo>
                    <a:pt x="385191" y="0"/>
                  </a:lnTo>
                  <a:close/>
                </a:path>
              </a:pathLst>
            </a:custGeom>
            <a:solidFill>
              <a:srgbClr val="92D05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3">
            <a:extLst>
              <a:ext uri="{FF2B5EF4-FFF2-40B4-BE49-F238E27FC236}">
                <a16:creationId xmlns:a16="http://schemas.microsoft.com/office/drawing/2014/main" id="{27B6B805-FA2A-4A2E-A071-4628AFF4BB0B}"/>
              </a:ext>
            </a:extLst>
          </p:cNvPr>
          <p:cNvSpPr txBox="1"/>
          <p:nvPr/>
        </p:nvSpPr>
        <p:spPr>
          <a:xfrm>
            <a:off x="271145" y="3538454"/>
            <a:ext cx="4224655" cy="24051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98195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6FC0"/>
                </a:solidFill>
                <a:latin typeface="Arial"/>
                <a:cs typeface="Arial"/>
              </a:rPr>
              <a:t>Perfect flat</a:t>
            </a:r>
            <a:r>
              <a:rPr sz="22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Arial"/>
                <a:cs typeface="Arial"/>
              </a:rPr>
              <a:t>face,terrace </a:t>
            </a:r>
            <a:r>
              <a:rPr sz="22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C000"/>
                </a:solidFill>
                <a:latin typeface="Arial"/>
                <a:cs typeface="Arial"/>
              </a:rPr>
              <a:t>Emerging</a:t>
            </a:r>
            <a:r>
              <a:rPr sz="220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C000"/>
                </a:solidFill>
                <a:latin typeface="Arial"/>
                <a:cs typeface="Arial"/>
              </a:rPr>
              <a:t>screw dislocation </a:t>
            </a:r>
            <a:r>
              <a:rPr sz="2200" spc="-5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9F9F9F"/>
                </a:solidFill>
                <a:latin typeface="Arial"/>
                <a:cs typeface="Arial"/>
              </a:rPr>
              <a:t>Vacancy</a:t>
            </a:r>
            <a:r>
              <a:rPr sz="2200" dirty="0">
                <a:solidFill>
                  <a:srgbClr val="9F9F9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9F9F9F"/>
                </a:solidFill>
                <a:latin typeface="Arial"/>
                <a:cs typeface="Arial"/>
              </a:rPr>
              <a:t>in</a:t>
            </a:r>
            <a:r>
              <a:rPr sz="2200" spc="-10" dirty="0">
                <a:solidFill>
                  <a:srgbClr val="9F9F9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9F9F9F"/>
                </a:solidFill>
                <a:latin typeface="Arial"/>
                <a:cs typeface="Arial"/>
              </a:rPr>
              <a:t>the</a:t>
            </a:r>
            <a:r>
              <a:rPr sz="2200" spc="10" dirty="0">
                <a:solidFill>
                  <a:srgbClr val="9F9F9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9F9F9F"/>
                </a:solidFill>
                <a:latin typeface="Arial"/>
                <a:cs typeface="Arial"/>
              </a:rPr>
              <a:t>terrace </a:t>
            </a:r>
            <a:r>
              <a:rPr sz="2200" dirty="0">
                <a:solidFill>
                  <a:srgbClr val="9F9F9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Arial"/>
                <a:cs typeface="Arial"/>
              </a:rPr>
              <a:t>Adatom</a:t>
            </a:r>
            <a:r>
              <a:rPr sz="220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Arial"/>
                <a:cs typeface="Arial"/>
              </a:rPr>
              <a:t>in the terrace</a:t>
            </a:r>
            <a:endParaRPr sz="2200" dirty="0">
              <a:latin typeface="Arial"/>
              <a:cs typeface="Arial"/>
            </a:endParaRPr>
          </a:p>
          <a:p>
            <a:pPr marL="12700" marR="5080" indent="-635">
              <a:lnSpc>
                <a:spcPts val="2640"/>
              </a:lnSpc>
              <a:spcBef>
                <a:spcPts val="85"/>
              </a:spcBef>
            </a:pPr>
            <a:r>
              <a:rPr lang="en-US" sz="2200" spc="-5" dirty="0">
                <a:solidFill>
                  <a:srgbClr val="00AF50"/>
                </a:solidFill>
                <a:latin typeface="Arial"/>
                <a:cs typeface="Arial"/>
              </a:rPr>
              <a:t>A </a:t>
            </a:r>
            <a:r>
              <a:rPr lang="en-US" sz="2200" spc="-60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en-US" sz="2200" spc="-5" dirty="0">
                <a:solidFill>
                  <a:srgbClr val="00AF50"/>
                </a:solidFill>
                <a:latin typeface="Arial"/>
                <a:cs typeface="Arial"/>
              </a:rPr>
              <a:t>ledge: m</a:t>
            </a:r>
            <a:r>
              <a:rPr sz="2200" spc="-5" dirty="0">
                <a:solidFill>
                  <a:srgbClr val="00AF50"/>
                </a:solidFill>
                <a:latin typeface="Arial"/>
                <a:cs typeface="Arial"/>
              </a:rPr>
              <a:t>onoatomic</a:t>
            </a:r>
            <a:r>
              <a:rPr sz="2200" spc="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AF50"/>
                </a:solidFill>
                <a:latin typeface="Arial"/>
                <a:cs typeface="Arial"/>
              </a:rPr>
              <a:t>step </a:t>
            </a:r>
            <a:endParaRPr lang="fr-CH" sz="2200" spc="-5" dirty="0">
              <a:solidFill>
                <a:srgbClr val="00AF50"/>
              </a:solidFill>
              <a:latin typeface="Arial"/>
              <a:cs typeface="Arial"/>
            </a:endParaRPr>
          </a:p>
          <a:p>
            <a:pPr marL="12700" marR="5080" indent="-635">
              <a:lnSpc>
                <a:spcPts val="2640"/>
              </a:lnSpc>
              <a:spcBef>
                <a:spcPts val="85"/>
              </a:spcBef>
            </a:pPr>
            <a:r>
              <a:rPr sz="2200" spc="-30" dirty="0">
                <a:solidFill>
                  <a:srgbClr val="FF0000"/>
                </a:solidFill>
                <a:latin typeface="Arial"/>
                <a:cs typeface="Arial"/>
              </a:rPr>
              <a:t>Vacancy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2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2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ledge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fr-CH" sz="22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5080" indent="-635">
              <a:lnSpc>
                <a:spcPts val="2640"/>
              </a:lnSpc>
              <a:spcBef>
                <a:spcPts val="85"/>
              </a:spcBef>
            </a:pPr>
            <a:r>
              <a:rPr sz="2200" spc="-5" dirty="0">
                <a:solidFill>
                  <a:srgbClr val="92D050"/>
                </a:solidFill>
                <a:latin typeface="Arial"/>
                <a:cs typeface="Arial"/>
              </a:rPr>
              <a:t>Kink:</a:t>
            </a:r>
            <a:r>
              <a:rPr sz="2200" spc="-2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92D050"/>
                </a:solidFill>
                <a:latin typeface="Arial"/>
                <a:cs typeface="Arial"/>
              </a:rPr>
              <a:t>a ledge in the ledge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3237D087-8375-4767-91BE-CF08CA77F3C7}"/>
              </a:ext>
            </a:extLst>
          </p:cNvPr>
          <p:cNvSpPr txBox="1"/>
          <p:nvPr/>
        </p:nvSpPr>
        <p:spPr>
          <a:xfrm>
            <a:off x="4529549" y="5947443"/>
            <a:ext cx="18586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Simple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defects</a:t>
            </a:r>
            <a:endParaRPr sz="22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7A5B71F4-FC3F-4D78-9C01-1A3FAF952623}"/>
                  </a:ext>
                </a:extLst>
              </p:cNvPr>
              <p:cNvSpPr txBox="1"/>
              <p:nvPr/>
            </p:nvSpPr>
            <p:spPr>
              <a:xfrm>
                <a:off x="762000" y="2389817"/>
                <a:ext cx="7696200" cy="486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  <m:sup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fr-CH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  <m:sup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sz="2400" i="1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fr-CH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,7</m:t>
                          </m:r>
                        </m:sub>
                        <m:sup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sz="2400" i="1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fr-CH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,5 </m:t>
                          </m:r>
                        </m:sub>
                        <m:sup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≾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fr-CH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≾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fr-CH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  <m:sup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H" sz="2400" i="1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fr-CH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fr-CH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7A5B71F4-FC3F-4D78-9C01-1A3FAF952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389817"/>
                <a:ext cx="7696200" cy="486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bject 8">
            <a:extLst>
              <a:ext uri="{FF2B5EF4-FFF2-40B4-BE49-F238E27FC236}">
                <a16:creationId xmlns:a16="http://schemas.microsoft.com/office/drawing/2014/main" id="{EF354112-F825-4E89-A848-1472EC238638}"/>
              </a:ext>
            </a:extLst>
          </p:cNvPr>
          <p:cNvSpPr/>
          <p:nvPr/>
        </p:nvSpPr>
        <p:spPr>
          <a:xfrm>
            <a:off x="990600" y="2344953"/>
            <a:ext cx="792000" cy="580839"/>
          </a:xfrm>
          <a:custGeom>
            <a:avLst/>
            <a:gdLst/>
            <a:ahLst/>
            <a:cxnLst/>
            <a:rect l="l" t="t" r="r" b="b"/>
            <a:pathLst>
              <a:path w="770890" h="720089">
                <a:moveTo>
                  <a:pt x="385191" y="0"/>
                </a:moveTo>
                <a:lnTo>
                  <a:pt x="336872" y="2805"/>
                </a:lnTo>
                <a:lnTo>
                  <a:pt x="290346" y="10996"/>
                </a:lnTo>
                <a:lnTo>
                  <a:pt x="245971" y="24235"/>
                </a:lnTo>
                <a:lnTo>
                  <a:pt x="204109" y="42185"/>
                </a:lnTo>
                <a:lnTo>
                  <a:pt x="165121" y="64509"/>
                </a:lnTo>
                <a:lnTo>
                  <a:pt x="129369" y="90868"/>
                </a:lnTo>
                <a:lnTo>
                  <a:pt x="97212" y="120926"/>
                </a:lnTo>
                <a:lnTo>
                  <a:pt x="69012" y="154345"/>
                </a:lnTo>
                <a:lnTo>
                  <a:pt x="45130" y="190787"/>
                </a:lnTo>
                <a:lnTo>
                  <a:pt x="25927" y="229916"/>
                </a:lnTo>
                <a:lnTo>
                  <a:pt x="11763" y="271393"/>
                </a:lnTo>
                <a:lnTo>
                  <a:pt x="3001" y="314882"/>
                </a:lnTo>
                <a:lnTo>
                  <a:pt x="0" y="360045"/>
                </a:lnTo>
                <a:lnTo>
                  <a:pt x="3001" y="405207"/>
                </a:lnTo>
                <a:lnTo>
                  <a:pt x="11763" y="448696"/>
                </a:lnTo>
                <a:lnTo>
                  <a:pt x="25927" y="490173"/>
                </a:lnTo>
                <a:lnTo>
                  <a:pt x="45130" y="529302"/>
                </a:lnTo>
                <a:lnTo>
                  <a:pt x="69012" y="565744"/>
                </a:lnTo>
                <a:lnTo>
                  <a:pt x="97212" y="599163"/>
                </a:lnTo>
                <a:lnTo>
                  <a:pt x="129369" y="629221"/>
                </a:lnTo>
                <a:lnTo>
                  <a:pt x="165121" y="655580"/>
                </a:lnTo>
                <a:lnTo>
                  <a:pt x="204109" y="677904"/>
                </a:lnTo>
                <a:lnTo>
                  <a:pt x="245971" y="695854"/>
                </a:lnTo>
                <a:lnTo>
                  <a:pt x="290346" y="709093"/>
                </a:lnTo>
                <a:lnTo>
                  <a:pt x="336872" y="717284"/>
                </a:lnTo>
                <a:lnTo>
                  <a:pt x="385191" y="720090"/>
                </a:lnTo>
                <a:lnTo>
                  <a:pt x="433509" y="717284"/>
                </a:lnTo>
                <a:lnTo>
                  <a:pt x="480035" y="709093"/>
                </a:lnTo>
                <a:lnTo>
                  <a:pt x="524410" y="695854"/>
                </a:lnTo>
                <a:lnTo>
                  <a:pt x="566272" y="677904"/>
                </a:lnTo>
                <a:lnTo>
                  <a:pt x="605260" y="655580"/>
                </a:lnTo>
                <a:lnTo>
                  <a:pt x="641012" y="629221"/>
                </a:lnTo>
                <a:lnTo>
                  <a:pt x="673169" y="599163"/>
                </a:lnTo>
                <a:lnTo>
                  <a:pt x="701369" y="565744"/>
                </a:lnTo>
                <a:lnTo>
                  <a:pt x="725251" y="529302"/>
                </a:lnTo>
                <a:lnTo>
                  <a:pt x="744454" y="490173"/>
                </a:lnTo>
                <a:lnTo>
                  <a:pt x="758618" y="448696"/>
                </a:lnTo>
                <a:lnTo>
                  <a:pt x="767380" y="405207"/>
                </a:lnTo>
                <a:lnTo>
                  <a:pt x="770382" y="360045"/>
                </a:lnTo>
                <a:lnTo>
                  <a:pt x="767380" y="314882"/>
                </a:lnTo>
                <a:lnTo>
                  <a:pt x="758618" y="271393"/>
                </a:lnTo>
                <a:lnTo>
                  <a:pt x="744454" y="229916"/>
                </a:lnTo>
                <a:lnTo>
                  <a:pt x="725251" y="190787"/>
                </a:lnTo>
                <a:lnTo>
                  <a:pt x="701369" y="154345"/>
                </a:lnTo>
                <a:lnTo>
                  <a:pt x="673169" y="120926"/>
                </a:lnTo>
                <a:lnTo>
                  <a:pt x="641012" y="90868"/>
                </a:lnTo>
                <a:lnTo>
                  <a:pt x="605260" y="64509"/>
                </a:lnTo>
                <a:lnTo>
                  <a:pt x="566272" y="42185"/>
                </a:lnTo>
                <a:lnTo>
                  <a:pt x="524410" y="24235"/>
                </a:lnTo>
                <a:lnTo>
                  <a:pt x="480035" y="10996"/>
                </a:lnTo>
                <a:lnTo>
                  <a:pt x="433509" y="2805"/>
                </a:lnTo>
                <a:lnTo>
                  <a:pt x="385191" y="0"/>
                </a:lnTo>
                <a:close/>
              </a:path>
            </a:pathLst>
          </a:custGeom>
          <a:solidFill>
            <a:srgbClr val="9F9F9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6">
            <a:extLst>
              <a:ext uri="{FF2B5EF4-FFF2-40B4-BE49-F238E27FC236}">
                <a16:creationId xmlns:a16="http://schemas.microsoft.com/office/drawing/2014/main" id="{ABE2B84F-1CB0-4953-A67A-061B3210A42F}"/>
              </a:ext>
            </a:extLst>
          </p:cNvPr>
          <p:cNvSpPr/>
          <p:nvPr/>
        </p:nvSpPr>
        <p:spPr>
          <a:xfrm>
            <a:off x="7491791" y="2344953"/>
            <a:ext cx="792000" cy="580839"/>
          </a:xfrm>
          <a:custGeom>
            <a:avLst/>
            <a:gdLst/>
            <a:ahLst/>
            <a:cxnLst/>
            <a:rect l="l" t="t" r="r" b="b"/>
            <a:pathLst>
              <a:path w="770890" h="720089">
                <a:moveTo>
                  <a:pt x="385191" y="0"/>
                </a:moveTo>
                <a:lnTo>
                  <a:pt x="336872" y="2805"/>
                </a:lnTo>
                <a:lnTo>
                  <a:pt x="290346" y="10996"/>
                </a:lnTo>
                <a:lnTo>
                  <a:pt x="245971" y="24235"/>
                </a:lnTo>
                <a:lnTo>
                  <a:pt x="204109" y="42185"/>
                </a:lnTo>
                <a:lnTo>
                  <a:pt x="165121" y="64509"/>
                </a:lnTo>
                <a:lnTo>
                  <a:pt x="129369" y="90868"/>
                </a:lnTo>
                <a:lnTo>
                  <a:pt x="97212" y="120926"/>
                </a:lnTo>
                <a:lnTo>
                  <a:pt x="69012" y="154345"/>
                </a:lnTo>
                <a:lnTo>
                  <a:pt x="45130" y="190787"/>
                </a:lnTo>
                <a:lnTo>
                  <a:pt x="25927" y="229916"/>
                </a:lnTo>
                <a:lnTo>
                  <a:pt x="11763" y="271393"/>
                </a:lnTo>
                <a:lnTo>
                  <a:pt x="3001" y="314882"/>
                </a:lnTo>
                <a:lnTo>
                  <a:pt x="0" y="360045"/>
                </a:lnTo>
                <a:lnTo>
                  <a:pt x="3001" y="405207"/>
                </a:lnTo>
                <a:lnTo>
                  <a:pt x="11763" y="448696"/>
                </a:lnTo>
                <a:lnTo>
                  <a:pt x="25927" y="490173"/>
                </a:lnTo>
                <a:lnTo>
                  <a:pt x="45130" y="529302"/>
                </a:lnTo>
                <a:lnTo>
                  <a:pt x="69012" y="565744"/>
                </a:lnTo>
                <a:lnTo>
                  <a:pt x="97212" y="599163"/>
                </a:lnTo>
                <a:lnTo>
                  <a:pt x="129369" y="629221"/>
                </a:lnTo>
                <a:lnTo>
                  <a:pt x="165121" y="655580"/>
                </a:lnTo>
                <a:lnTo>
                  <a:pt x="204109" y="677904"/>
                </a:lnTo>
                <a:lnTo>
                  <a:pt x="245971" y="695854"/>
                </a:lnTo>
                <a:lnTo>
                  <a:pt x="290346" y="709093"/>
                </a:lnTo>
                <a:lnTo>
                  <a:pt x="336872" y="717284"/>
                </a:lnTo>
                <a:lnTo>
                  <a:pt x="385191" y="720090"/>
                </a:lnTo>
                <a:lnTo>
                  <a:pt x="433509" y="717284"/>
                </a:lnTo>
                <a:lnTo>
                  <a:pt x="480035" y="709093"/>
                </a:lnTo>
                <a:lnTo>
                  <a:pt x="524410" y="695854"/>
                </a:lnTo>
                <a:lnTo>
                  <a:pt x="566272" y="677904"/>
                </a:lnTo>
                <a:lnTo>
                  <a:pt x="605260" y="655580"/>
                </a:lnTo>
                <a:lnTo>
                  <a:pt x="641012" y="629221"/>
                </a:lnTo>
                <a:lnTo>
                  <a:pt x="673169" y="599163"/>
                </a:lnTo>
                <a:lnTo>
                  <a:pt x="701369" y="565744"/>
                </a:lnTo>
                <a:lnTo>
                  <a:pt x="725251" y="529302"/>
                </a:lnTo>
                <a:lnTo>
                  <a:pt x="744454" y="490173"/>
                </a:lnTo>
                <a:lnTo>
                  <a:pt x="758618" y="448696"/>
                </a:lnTo>
                <a:lnTo>
                  <a:pt x="767380" y="405207"/>
                </a:lnTo>
                <a:lnTo>
                  <a:pt x="770382" y="360045"/>
                </a:lnTo>
                <a:lnTo>
                  <a:pt x="767380" y="314882"/>
                </a:lnTo>
                <a:lnTo>
                  <a:pt x="758618" y="271393"/>
                </a:lnTo>
                <a:lnTo>
                  <a:pt x="744454" y="229916"/>
                </a:lnTo>
                <a:lnTo>
                  <a:pt x="725251" y="190787"/>
                </a:lnTo>
                <a:lnTo>
                  <a:pt x="701369" y="154345"/>
                </a:lnTo>
                <a:lnTo>
                  <a:pt x="673169" y="120926"/>
                </a:lnTo>
                <a:lnTo>
                  <a:pt x="641012" y="90868"/>
                </a:lnTo>
                <a:lnTo>
                  <a:pt x="605260" y="64509"/>
                </a:lnTo>
                <a:lnTo>
                  <a:pt x="566272" y="42185"/>
                </a:lnTo>
                <a:lnTo>
                  <a:pt x="524410" y="24235"/>
                </a:lnTo>
                <a:lnTo>
                  <a:pt x="480035" y="10996"/>
                </a:lnTo>
                <a:lnTo>
                  <a:pt x="433509" y="2805"/>
                </a:lnTo>
                <a:lnTo>
                  <a:pt x="385191" y="0"/>
                </a:lnTo>
                <a:close/>
              </a:path>
            </a:pathLst>
          </a:custGeom>
          <a:solidFill>
            <a:srgbClr val="5CAC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id="{65E7587A-E7D6-4ABF-B00C-69258CBBC65B}"/>
              </a:ext>
            </a:extLst>
          </p:cNvPr>
          <p:cNvSpPr/>
          <p:nvPr/>
        </p:nvSpPr>
        <p:spPr>
          <a:xfrm>
            <a:off x="5324728" y="2344953"/>
            <a:ext cx="792000" cy="580839"/>
          </a:xfrm>
          <a:custGeom>
            <a:avLst/>
            <a:gdLst/>
            <a:ahLst/>
            <a:cxnLst/>
            <a:rect l="l" t="t" r="r" b="b"/>
            <a:pathLst>
              <a:path w="770889" h="720089">
                <a:moveTo>
                  <a:pt x="385191" y="0"/>
                </a:moveTo>
                <a:lnTo>
                  <a:pt x="336872" y="2805"/>
                </a:lnTo>
                <a:lnTo>
                  <a:pt x="290346" y="10996"/>
                </a:lnTo>
                <a:lnTo>
                  <a:pt x="245971" y="24235"/>
                </a:lnTo>
                <a:lnTo>
                  <a:pt x="204109" y="42185"/>
                </a:lnTo>
                <a:lnTo>
                  <a:pt x="165121" y="64509"/>
                </a:lnTo>
                <a:lnTo>
                  <a:pt x="129369" y="90868"/>
                </a:lnTo>
                <a:lnTo>
                  <a:pt x="97212" y="120926"/>
                </a:lnTo>
                <a:lnTo>
                  <a:pt x="69012" y="154345"/>
                </a:lnTo>
                <a:lnTo>
                  <a:pt x="45130" y="190787"/>
                </a:lnTo>
                <a:lnTo>
                  <a:pt x="25927" y="229916"/>
                </a:lnTo>
                <a:lnTo>
                  <a:pt x="11763" y="271393"/>
                </a:lnTo>
                <a:lnTo>
                  <a:pt x="3001" y="314882"/>
                </a:lnTo>
                <a:lnTo>
                  <a:pt x="0" y="360045"/>
                </a:lnTo>
                <a:lnTo>
                  <a:pt x="3001" y="405207"/>
                </a:lnTo>
                <a:lnTo>
                  <a:pt x="11763" y="448696"/>
                </a:lnTo>
                <a:lnTo>
                  <a:pt x="25927" y="490173"/>
                </a:lnTo>
                <a:lnTo>
                  <a:pt x="45130" y="529302"/>
                </a:lnTo>
                <a:lnTo>
                  <a:pt x="69012" y="565744"/>
                </a:lnTo>
                <a:lnTo>
                  <a:pt x="97212" y="599163"/>
                </a:lnTo>
                <a:lnTo>
                  <a:pt x="129369" y="629221"/>
                </a:lnTo>
                <a:lnTo>
                  <a:pt x="165121" y="655580"/>
                </a:lnTo>
                <a:lnTo>
                  <a:pt x="204109" y="677904"/>
                </a:lnTo>
                <a:lnTo>
                  <a:pt x="245971" y="695854"/>
                </a:lnTo>
                <a:lnTo>
                  <a:pt x="290346" y="709093"/>
                </a:lnTo>
                <a:lnTo>
                  <a:pt x="336872" y="717284"/>
                </a:lnTo>
                <a:lnTo>
                  <a:pt x="385191" y="720090"/>
                </a:lnTo>
                <a:lnTo>
                  <a:pt x="433509" y="717284"/>
                </a:lnTo>
                <a:lnTo>
                  <a:pt x="480035" y="709093"/>
                </a:lnTo>
                <a:lnTo>
                  <a:pt x="524410" y="695854"/>
                </a:lnTo>
                <a:lnTo>
                  <a:pt x="566272" y="677904"/>
                </a:lnTo>
                <a:lnTo>
                  <a:pt x="605260" y="655580"/>
                </a:lnTo>
                <a:lnTo>
                  <a:pt x="641012" y="629221"/>
                </a:lnTo>
                <a:lnTo>
                  <a:pt x="673169" y="599163"/>
                </a:lnTo>
                <a:lnTo>
                  <a:pt x="701369" y="565744"/>
                </a:lnTo>
                <a:lnTo>
                  <a:pt x="725251" y="529302"/>
                </a:lnTo>
                <a:lnTo>
                  <a:pt x="744454" y="490173"/>
                </a:lnTo>
                <a:lnTo>
                  <a:pt x="758618" y="448696"/>
                </a:lnTo>
                <a:lnTo>
                  <a:pt x="767380" y="405207"/>
                </a:lnTo>
                <a:lnTo>
                  <a:pt x="770382" y="360045"/>
                </a:lnTo>
                <a:lnTo>
                  <a:pt x="767380" y="314882"/>
                </a:lnTo>
                <a:lnTo>
                  <a:pt x="758618" y="271393"/>
                </a:lnTo>
                <a:lnTo>
                  <a:pt x="744454" y="229916"/>
                </a:lnTo>
                <a:lnTo>
                  <a:pt x="725251" y="190787"/>
                </a:lnTo>
                <a:lnTo>
                  <a:pt x="701369" y="154345"/>
                </a:lnTo>
                <a:lnTo>
                  <a:pt x="673169" y="120926"/>
                </a:lnTo>
                <a:lnTo>
                  <a:pt x="641012" y="90868"/>
                </a:lnTo>
                <a:lnTo>
                  <a:pt x="605260" y="64509"/>
                </a:lnTo>
                <a:lnTo>
                  <a:pt x="566272" y="42185"/>
                </a:lnTo>
                <a:lnTo>
                  <a:pt x="524410" y="24235"/>
                </a:lnTo>
                <a:lnTo>
                  <a:pt x="480035" y="10996"/>
                </a:lnTo>
                <a:lnTo>
                  <a:pt x="433509" y="2805"/>
                </a:lnTo>
                <a:lnTo>
                  <a:pt x="385191" y="0"/>
                </a:lnTo>
                <a:close/>
              </a:path>
            </a:pathLst>
          </a:custGeom>
          <a:solidFill>
            <a:srgbClr val="FFC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id="{0968D803-9CAE-42F8-B6BA-01EFB316E5B0}"/>
              </a:ext>
            </a:extLst>
          </p:cNvPr>
          <p:cNvSpPr/>
          <p:nvPr/>
        </p:nvSpPr>
        <p:spPr>
          <a:xfrm>
            <a:off x="6408260" y="2344953"/>
            <a:ext cx="792000" cy="580839"/>
          </a:xfrm>
          <a:custGeom>
            <a:avLst/>
            <a:gdLst/>
            <a:ahLst/>
            <a:cxnLst/>
            <a:rect l="l" t="t" r="r" b="b"/>
            <a:pathLst>
              <a:path w="770890" h="720089">
                <a:moveTo>
                  <a:pt x="385191" y="0"/>
                </a:moveTo>
                <a:lnTo>
                  <a:pt x="336872" y="2805"/>
                </a:lnTo>
                <a:lnTo>
                  <a:pt x="290346" y="10996"/>
                </a:lnTo>
                <a:lnTo>
                  <a:pt x="245971" y="24235"/>
                </a:lnTo>
                <a:lnTo>
                  <a:pt x="204109" y="42185"/>
                </a:lnTo>
                <a:lnTo>
                  <a:pt x="165121" y="64509"/>
                </a:lnTo>
                <a:lnTo>
                  <a:pt x="129369" y="90868"/>
                </a:lnTo>
                <a:lnTo>
                  <a:pt x="97212" y="120926"/>
                </a:lnTo>
                <a:lnTo>
                  <a:pt x="69012" y="154345"/>
                </a:lnTo>
                <a:lnTo>
                  <a:pt x="45130" y="190787"/>
                </a:lnTo>
                <a:lnTo>
                  <a:pt x="25927" y="229916"/>
                </a:lnTo>
                <a:lnTo>
                  <a:pt x="11763" y="271393"/>
                </a:lnTo>
                <a:lnTo>
                  <a:pt x="3001" y="314882"/>
                </a:lnTo>
                <a:lnTo>
                  <a:pt x="0" y="360044"/>
                </a:lnTo>
                <a:lnTo>
                  <a:pt x="3001" y="405207"/>
                </a:lnTo>
                <a:lnTo>
                  <a:pt x="11763" y="448696"/>
                </a:lnTo>
                <a:lnTo>
                  <a:pt x="25927" y="490173"/>
                </a:lnTo>
                <a:lnTo>
                  <a:pt x="45130" y="529302"/>
                </a:lnTo>
                <a:lnTo>
                  <a:pt x="69012" y="565744"/>
                </a:lnTo>
                <a:lnTo>
                  <a:pt x="97212" y="599163"/>
                </a:lnTo>
                <a:lnTo>
                  <a:pt x="129369" y="629221"/>
                </a:lnTo>
                <a:lnTo>
                  <a:pt x="165121" y="655580"/>
                </a:lnTo>
                <a:lnTo>
                  <a:pt x="204109" y="677904"/>
                </a:lnTo>
                <a:lnTo>
                  <a:pt x="245971" y="695854"/>
                </a:lnTo>
                <a:lnTo>
                  <a:pt x="290346" y="709093"/>
                </a:lnTo>
                <a:lnTo>
                  <a:pt x="336872" y="717284"/>
                </a:lnTo>
                <a:lnTo>
                  <a:pt x="385191" y="720090"/>
                </a:lnTo>
                <a:lnTo>
                  <a:pt x="433509" y="717284"/>
                </a:lnTo>
                <a:lnTo>
                  <a:pt x="480035" y="709093"/>
                </a:lnTo>
                <a:lnTo>
                  <a:pt x="524410" y="695854"/>
                </a:lnTo>
                <a:lnTo>
                  <a:pt x="566272" y="677904"/>
                </a:lnTo>
                <a:lnTo>
                  <a:pt x="605260" y="655580"/>
                </a:lnTo>
                <a:lnTo>
                  <a:pt x="641012" y="629221"/>
                </a:lnTo>
                <a:lnTo>
                  <a:pt x="673169" y="599163"/>
                </a:lnTo>
                <a:lnTo>
                  <a:pt x="701369" y="565744"/>
                </a:lnTo>
                <a:lnTo>
                  <a:pt x="725251" y="529302"/>
                </a:lnTo>
                <a:lnTo>
                  <a:pt x="744454" y="490173"/>
                </a:lnTo>
                <a:lnTo>
                  <a:pt x="758618" y="448696"/>
                </a:lnTo>
                <a:lnTo>
                  <a:pt x="767380" y="405207"/>
                </a:lnTo>
                <a:lnTo>
                  <a:pt x="770382" y="360044"/>
                </a:lnTo>
                <a:lnTo>
                  <a:pt x="767380" y="314882"/>
                </a:lnTo>
                <a:lnTo>
                  <a:pt x="758618" y="271393"/>
                </a:lnTo>
                <a:lnTo>
                  <a:pt x="744454" y="229916"/>
                </a:lnTo>
                <a:lnTo>
                  <a:pt x="725251" y="190787"/>
                </a:lnTo>
                <a:lnTo>
                  <a:pt x="701369" y="154345"/>
                </a:lnTo>
                <a:lnTo>
                  <a:pt x="673169" y="120926"/>
                </a:lnTo>
                <a:lnTo>
                  <a:pt x="641012" y="90868"/>
                </a:lnTo>
                <a:lnTo>
                  <a:pt x="605260" y="64509"/>
                </a:lnTo>
                <a:lnTo>
                  <a:pt x="566272" y="42185"/>
                </a:lnTo>
                <a:lnTo>
                  <a:pt x="524410" y="24235"/>
                </a:lnTo>
                <a:lnTo>
                  <a:pt x="480035" y="10996"/>
                </a:lnTo>
                <a:lnTo>
                  <a:pt x="433509" y="2805"/>
                </a:lnTo>
                <a:lnTo>
                  <a:pt x="385191" y="0"/>
                </a:lnTo>
                <a:close/>
              </a:path>
            </a:pathLst>
          </a:custGeom>
          <a:solidFill>
            <a:srgbClr val="6F2F9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3C14568F-AE9A-4280-A376-9CDFB5274A00}"/>
              </a:ext>
            </a:extLst>
          </p:cNvPr>
          <p:cNvSpPr/>
          <p:nvPr/>
        </p:nvSpPr>
        <p:spPr>
          <a:xfrm>
            <a:off x="4241196" y="2344953"/>
            <a:ext cx="792000" cy="580839"/>
          </a:xfrm>
          <a:custGeom>
            <a:avLst/>
            <a:gdLst/>
            <a:ahLst/>
            <a:cxnLst/>
            <a:rect l="l" t="t" r="r" b="b"/>
            <a:pathLst>
              <a:path w="770889" h="720089">
                <a:moveTo>
                  <a:pt x="385191" y="0"/>
                </a:moveTo>
                <a:lnTo>
                  <a:pt x="336872" y="2805"/>
                </a:lnTo>
                <a:lnTo>
                  <a:pt x="290346" y="10996"/>
                </a:lnTo>
                <a:lnTo>
                  <a:pt x="245971" y="24235"/>
                </a:lnTo>
                <a:lnTo>
                  <a:pt x="204109" y="42185"/>
                </a:lnTo>
                <a:lnTo>
                  <a:pt x="165121" y="64509"/>
                </a:lnTo>
                <a:lnTo>
                  <a:pt x="129369" y="90868"/>
                </a:lnTo>
                <a:lnTo>
                  <a:pt x="97212" y="120926"/>
                </a:lnTo>
                <a:lnTo>
                  <a:pt x="69012" y="154345"/>
                </a:lnTo>
                <a:lnTo>
                  <a:pt x="45130" y="190787"/>
                </a:lnTo>
                <a:lnTo>
                  <a:pt x="25927" y="229916"/>
                </a:lnTo>
                <a:lnTo>
                  <a:pt x="11763" y="271393"/>
                </a:lnTo>
                <a:lnTo>
                  <a:pt x="3001" y="314882"/>
                </a:lnTo>
                <a:lnTo>
                  <a:pt x="0" y="360044"/>
                </a:lnTo>
                <a:lnTo>
                  <a:pt x="3001" y="405207"/>
                </a:lnTo>
                <a:lnTo>
                  <a:pt x="11763" y="448696"/>
                </a:lnTo>
                <a:lnTo>
                  <a:pt x="25927" y="490173"/>
                </a:lnTo>
                <a:lnTo>
                  <a:pt x="45130" y="529302"/>
                </a:lnTo>
                <a:lnTo>
                  <a:pt x="69012" y="565744"/>
                </a:lnTo>
                <a:lnTo>
                  <a:pt x="97212" y="599163"/>
                </a:lnTo>
                <a:lnTo>
                  <a:pt x="129369" y="629221"/>
                </a:lnTo>
                <a:lnTo>
                  <a:pt x="165121" y="655580"/>
                </a:lnTo>
                <a:lnTo>
                  <a:pt x="204109" y="677904"/>
                </a:lnTo>
                <a:lnTo>
                  <a:pt x="245971" y="695854"/>
                </a:lnTo>
                <a:lnTo>
                  <a:pt x="290346" y="709093"/>
                </a:lnTo>
                <a:lnTo>
                  <a:pt x="336872" y="717284"/>
                </a:lnTo>
                <a:lnTo>
                  <a:pt x="385191" y="720090"/>
                </a:lnTo>
                <a:lnTo>
                  <a:pt x="433509" y="717284"/>
                </a:lnTo>
                <a:lnTo>
                  <a:pt x="480035" y="709093"/>
                </a:lnTo>
                <a:lnTo>
                  <a:pt x="524410" y="695854"/>
                </a:lnTo>
                <a:lnTo>
                  <a:pt x="566272" y="677904"/>
                </a:lnTo>
                <a:lnTo>
                  <a:pt x="605260" y="655580"/>
                </a:lnTo>
                <a:lnTo>
                  <a:pt x="641012" y="629221"/>
                </a:lnTo>
                <a:lnTo>
                  <a:pt x="673169" y="599163"/>
                </a:lnTo>
                <a:lnTo>
                  <a:pt x="701369" y="565744"/>
                </a:lnTo>
                <a:lnTo>
                  <a:pt x="725251" y="529302"/>
                </a:lnTo>
                <a:lnTo>
                  <a:pt x="744454" y="490173"/>
                </a:lnTo>
                <a:lnTo>
                  <a:pt x="758618" y="448696"/>
                </a:lnTo>
                <a:lnTo>
                  <a:pt x="767380" y="405207"/>
                </a:lnTo>
                <a:lnTo>
                  <a:pt x="770382" y="360044"/>
                </a:lnTo>
                <a:lnTo>
                  <a:pt x="767380" y="314882"/>
                </a:lnTo>
                <a:lnTo>
                  <a:pt x="758618" y="271393"/>
                </a:lnTo>
                <a:lnTo>
                  <a:pt x="744454" y="229916"/>
                </a:lnTo>
                <a:lnTo>
                  <a:pt x="725251" y="190787"/>
                </a:lnTo>
                <a:lnTo>
                  <a:pt x="701369" y="154345"/>
                </a:lnTo>
                <a:lnTo>
                  <a:pt x="673169" y="120926"/>
                </a:lnTo>
                <a:lnTo>
                  <a:pt x="641012" y="90868"/>
                </a:lnTo>
                <a:lnTo>
                  <a:pt x="605260" y="64509"/>
                </a:lnTo>
                <a:lnTo>
                  <a:pt x="566272" y="42185"/>
                </a:lnTo>
                <a:lnTo>
                  <a:pt x="524410" y="24235"/>
                </a:lnTo>
                <a:lnTo>
                  <a:pt x="480035" y="10996"/>
                </a:lnTo>
                <a:lnTo>
                  <a:pt x="433509" y="2805"/>
                </a:lnTo>
                <a:lnTo>
                  <a:pt x="385191" y="0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1">
            <a:extLst>
              <a:ext uri="{FF2B5EF4-FFF2-40B4-BE49-F238E27FC236}">
                <a16:creationId xmlns:a16="http://schemas.microsoft.com/office/drawing/2014/main" id="{98882060-B254-4034-93EB-84FB3F921592}"/>
              </a:ext>
            </a:extLst>
          </p:cNvPr>
          <p:cNvSpPr/>
          <p:nvPr/>
        </p:nvSpPr>
        <p:spPr>
          <a:xfrm>
            <a:off x="2074132" y="2344953"/>
            <a:ext cx="792000" cy="580839"/>
          </a:xfrm>
          <a:custGeom>
            <a:avLst/>
            <a:gdLst/>
            <a:ahLst/>
            <a:cxnLst/>
            <a:rect l="l" t="t" r="r" b="b"/>
            <a:pathLst>
              <a:path w="770890" h="720089">
                <a:moveTo>
                  <a:pt x="385191" y="0"/>
                </a:moveTo>
                <a:lnTo>
                  <a:pt x="336872" y="2805"/>
                </a:lnTo>
                <a:lnTo>
                  <a:pt x="290346" y="10996"/>
                </a:lnTo>
                <a:lnTo>
                  <a:pt x="245971" y="24235"/>
                </a:lnTo>
                <a:lnTo>
                  <a:pt x="204109" y="42185"/>
                </a:lnTo>
                <a:lnTo>
                  <a:pt x="165121" y="64509"/>
                </a:lnTo>
                <a:lnTo>
                  <a:pt x="129369" y="90868"/>
                </a:lnTo>
                <a:lnTo>
                  <a:pt x="97212" y="120926"/>
                </a:lnTo>
                <a:lnTo>
                  <a:pt x="69012" y="154345"/>
                </a:lnTo>
                <a:lnTo>
                  <a:pt x="45130" y="190787"/>
                </a:lnTo>
                <a:lnTo>
                  <a:pt x="25927" y="229916"/>
                </a:lnTo>
                <a:lnTo>
                  <a:pt x="11763" y="271393"/>
                </a:lnTo>
                <a:lnTo>
                  <a:pt x="3001" y="314882"/>
                </a:lnTo>
                <a:lnTo>
                  <a:pt x="0" y="360044"/>
                </a:lnTo>
                <a:lnTo>
                  <a:pt x="3001" y="405207"/>
                </a:lnTo>
                <a:lnTo>
                  <a:pt x="11763" y="448696"/>
                </a:lnTo>
                <a:lnTo>
                  <a:pt x="25927" y="490173"/>
                </a:lnTo>
                <a:lnTo>
                  <a:pt x="45130" y="529302"/>
                </a:lnTo>
                <a:lnTo>
                  <a:pt x="69012" y="565744"/>
                </a:lnTo>
                <a:lnTo>
                  <a:pt x="97212" y="599163"/>
                </a:lnTo>
                <a:lnTo>
                  <a:pt x="129369" y="629221"/>
                </a:lnTo>
                <a:lnTo>
                  <a:pt x="165121" y="655580"/>
                </a:lnTo>
                <a:lnTo>
                  <a:pt x="204109" y="677904"/>
                </a:lnTo>
                <a:lnTo>
                  <a:pt x="245971" y="695854"/>
                </a:lnTo>
                <a:lnTo>
                  <a:pt x="290346" y="709093"/>
                </a:lnTo>
                <a:lnTo>
                  <a:pt x="336872" y="717284"/>
                </a:lnTo>
                <a:lnTo>
                  <a:pt x="385191" y="720090"/>
                </a:lnTo>
                <a:lnTo>
                  <a:pt x="433509" y="717284"/>
                </a:lnTo>
                <a:lnTo>
                  <a:pt x="480035" y="709093"/>
                </a:lnTo>
                <a:lnTo>
                  <a:pt x="524410" y="695854"/>
                </a:lnTo>
                <a:lnTo>
                  <a:pt x="566272" y="677904"/>
                </a:lnTo>
                <a:lnTo>
                  <a:pt x="605260" y="655580"/>
                </a:lnTo>
                <a:lnTo>
                  <a:pt x="641012" y="629221"/>
                </a:lnTo>
                <a:lnTo>
                  <a:pt x="673169" y="599163"/>
                </a:lnTo>
                <a:lnTo>
                  <a:pt x="701369" y="565744"/>
                </a:lnTo>
                <a:lnTo>
                  <a:pt x="725251" y="529302"/>
                </a:lnTo>
                <a:lnTo>
                  <a:pt x="744454" y="490173"/>
                </a:lnTo>
                <a:lnTo>
                  <a:pt x="758618" y="448696"/>
                </a:lnTo>
                <a:lnTo>
                  <a:pt x="767380" y="405207"/>
                </a:lnTo>
                <a:lnTo>
                  <a:pt x="770382" y="360044"/>
                </a:lnTo>
                <a:lnTo>
                  <a:pt x="767380" y="314882"/>
                </a:lnTo>
                <a:lnTo>
                  <a:pt x="758618" y="271393"/>
                </a:lnTo>
                <a:lnTo>
                  <a:pt x="744454" y="229916"/>
                </a:lnTo>
                <a:lnTo>
                  <a:pt x="725251" y="190787"/>
                </a:lnTo>
                <a:lnTo>
                  <a:pt x="701369" y="154345"/>
                </a:lnTo>
                <a:lnTo>
                  <a:pt x="673169" y="120926"/>
                </a:lnTo>
                <a:lnTo>
                  <a:pt x="641012" y="90868"/>
                </a:lnTo>
                <a:lnTo>
                  <a:pt x="605260" y="64509"/>
                </a:lnTo>
                <a:lnTo>
                  <a:pt x="566272" y="42185"/>
                </a:lnTo>
                <a:lnTo>
                  <a:pt x="524410" y="24235"/>
                </a:lnTo>
                <a:lnTo>
                  <a:pt x="480035" y="10996"/>
                </a:lnTo>
                <a:lnTo>
                  <a:pt x="433509" y="2805"/>
                </a:lnTo>
                <a:lnTo>
                  <a:pt x="385191" y="0"/>
                </a:lnTo>
                <a:close/>
              </a:path>
            </a:pathLst>
          </a:custGeom>
          <a:solidFill>
            <a:srgbClr val="FF404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2">
            <a:extLst>
              <a:ext uri="{FF2B5EF4-FFF2-40B4-BE49-F238E27FC236}">
                <a16:creationId xmlns:a16="http://schemas.microsoft.com/office/drawing/2014/main" id="{8776CB12-FD40-4D93-8B45-8896E529FE50}"/>
              </a:ext>
            </a:extLst>
          </p:cNvPr>
          <p:cNvSpPr/>
          <p:nvPr/>
        </p:nvSpPr>
        <p:spPr>
          <a:xfrm>
            <a:off x="3157664" y="2344953"/>
            <a:ext cx="792000" cy="580839"/>
          </a:xfrm>
          <a:custGeom>
            <a:avLst/>
            <a:gdLst/>
            <a:ahLst/>
            <a:cxnLst/>
            <a:rect l="l" t="t" r="r" b="b"/>
            <a:pathLst>
              <a:path w="770890" h="720089">
                <a:moveTo>
                  <a:pt x="385191" y="0"/>
                </a:moveTo>
                <a:lnTo>
                  <a:pt x="336872" y="2805"/>
                </a:lnTo>
                <a:lnTo>
                  <a:pt x="290346" y="10996"/>
                </a:lnTo>
                <a:lnTo>
                  <a:pt x="245971" y="24235"/>
                </a:lnTo>
                <a:lnTo>
                  <a:pt x="204109" y="42185"/>
                </a:lnTo>
                <a:lnTo>
                  <a:pt x="165121" y="64509"/>
                </a:lnTo>
                <a:lnTo>
                  <a:pt x="129369" y="90868"/>
                </a:lnTo>
                <a:lnTo>
                  <a:pt x="97212" y="120926"/>
                </a:lnTo>
                <a:lnTo>
                  <a:pt x="69012" y="154345"/>
                </a:lnTo>
                <a:lnTo>
                  <a:pt x="45130" y="190787"/>
                </a:lnTo>
                <a:lnTo>
                  <a:pt x="25927" y="229916"/>
                </a:lnTo>
                <a:lnTo>
                  <a:pt x="11763" y="271393"/>
                </a:lnTo>
                <a:lnTo>
                  <a:pt x="3001" y="314882"/>
                </a:lnTo>
                <a:lnTo>
                  <a:pt x="0" y="360044"/>
                </a:lnTo>
                <a:lnTo>
                  <a:pt x="3001" y="405207"/>
                </a:lnTo>
                <a:lnTo>
                  <a:pt x="11763" y="448696"/>
                </a:lnTo>
                <a:lnTo>
                  <a:pt x="25927" y="490173"/>
                </a:lnTo>
                <a:lnTo>
                  <a:pt x="45130" y="529302"/>
                </a:lnTo>
                <a:lnTo>
                  <a:pt x="69012" y="565744"/>
                </a:lnTo>
                <a:lnTo>
                  <a:pt x="97212" y="599163"/>
                </a:lnTo>
                <a:lnTo>
                  <a:pt x="129369" y="629221"/>
                </a:lnTo>
                <a:lnTo>
                  <a:pt x="165121" y="655580"/>
                </a:lnTo>
                <a:lnTo>
                  <a:pt x="204109" y="677904"/>
                </a:lnTo>
                <a:lnTo>
                  <a:pt x="245971" y="695854"/>
                </a:lnTo>
                <a:lnTo>
                  <a:pt x="290346" y="709093"/>
                </a:lnTo>
                <a:lnTo>
                  <a:pt x="336872" y="717284"/>
                </a:lnTo>
                <a:lnTo>
                  <a:pt x="385191" y="720090"/>
                </a:lnTo>
                <a:lnTo>
                  <a:pt x="433509" y="717284"/>
                </a:lnTo>
                <a:lnTo>
                  <a:pt x="480035" y="709093"/>
                </a:lnTo>
                <a:lnTo>
                  <a:pt x="524410" y="695854"/>
                </a:lnTo>
                <a:lnTo>
                  <a:pt x="566272" y="677904"/>
                </a:lnTo>
                <a:lnTo>
                  <a:pt x="605260" y="655580"/>
                </a:lnTo>
                <a:lnTo>
                  <a:pt x="641012" y="629221"/>
                </a:lnTo>
                <a:lnTo>
                  <a:pt x="673169" y="599163"/>
                </a:lnTo>
                <a:lnTo>
                  <a:pt x="701369" y="565744"/>
                </a:lnTo>
                <a:lnTo>
                  <a:pt x="725251" y="529302"/>
                </a:lnTo>
                <a:lnTo>
                  <a:pt x="744454" y="490173"/>
                </a:lnTo>
                <a:lnTo>
                  <a:pt x="758618" y="448696"/>
                </a:lnTo>
                <a:lnTo>
                  <a:pt x="767380" y="405207"/>
                </a:lnTo>
                <a:lnTo>
                  <a:pt x="770382" y="360044"/>
                </a:lnTo>
                <a:lnTo>
                  <a:pt x="767380" y="314882"/>
                </a:lnTo>
                <a:lnTo>
                  <a:pt x="758618" y="271393"/>
                </a:lnTo>
                <a:lnTo>
                  <a:pt x="744454" y="229916"/>
                </a:lnTo>
                <a:lnTo>
                  <a:pt x="725251" y="190787"/>
                </a:lnTo>
                <a:lnTo>
                  <a:pt x="701369" y="154345"/>
                </a:lnTo>
                <a:lnTo>
                  <a:pt x="673169" y="120926"/>
                </a:lnTo>
                <a:lnTo>
                  <a:pt x="641012" y="90868"/>
                </a:lnTo>
                <a:lnTo>
                  <a:pt x="605260" y="64509"/>
                </a:lnTo>
                <a:lnTo>
                  <a:pt x="566272" y="42185"/>
                </a:lnTo>
                <a:lnTo>
                  <a:pt x="524410" y="24235"/>
                </a:lnTo>
                <a:lnTo>
                  <a:pt x="480035" y="10996"/>
                </a:lnTo>
                <a:lnTo>
                  <a:pt x="433509" y="2805"/>
                </a:lnTo>
                <a:lnTo>
                  <a:pt x="385191" y="0"/>
                </a:lnTo>
                <a:close/>
              </a:path>
            </a:pathLst>
          </a:custGeom>
          <a:solidFill>
            <a:srgbClr val="92D0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Espace réservé du numéro de diapositive 11">
            <a:extLst>
              <a:ext uri="{FF2B5EF4-FFF2-40B4-BE49-F238E27FC236}">
                <a16:creationId xmlns:a16="http://schemas.microsoft.com/office/drawing/2014/main" id="{AC164CAD-7F46-4541-89CC-6010B2B0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39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3539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4402" y="213757"/>
            <a:ext cx="73151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I) </a:t>
            </a:r>
            <a:r>
              <a:rPr lang="fr-CH" spc="-5" dirty="0" err="1"/>
              <a:t>Electrodeposition</a:t>
            </a:r>
            <a:r>
              <a:rPr lang="fr-CH" spc="-5" dirty="0"/>
              <a:t> process: an </a:t>
            </a:r>
            <a:r>
              <a:rPr lang="fr-CH" spc="-5" dirty="0" err="1"/>
              <a:t>overview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1628458" y="914400"/>
            <a:ext cx="5887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Typical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3-electrodes setup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4" name="object 3">
            <a:extLst>
              <a:ext uri="{FF2B5EF4-FFF2-40B4-BE49-F238E27FC236}">
                <a16:creationId xmlns:a16="http://schemas.microsoft.com/office/drawing/2014/main" id="{831703C0-047D-4EA5-9D4A-BCD452B80DB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399" y="1600200"/>
            <a:ext cx="4455695" cy="32766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CD7F0EA-6519-4F10-AB9F-1F67440BD9D3}"/>
              </a:ext>
            </a:extLst>
          </p:cNvPr>
          <p:cNvSpPr txBox="1"/>
          <p:nvPr/>
        </p:nvSpPr>
        <p:spPr>
          <a:xfrm>
            <a:off x="5562600" y="2665274"/>
            <a:ext cx="327660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err="1"/>
              <a:t>Measure</a:t>
            </a:r>
            <a:r>
              <a:rPr lang="fr-CH" dirty="0"/>
              <a:t> the </a:t>
            </a:r>
            <a:r>
              <a:rPr lang="fr-CH" dirty="0" err="1"/>
              <a:t>substrate</a:t>
            </a:r>
            <a:r>
              <a:rPr lang="fr-CH" dirty="0"/>
              <a:t> </a:t>
            </a:r>
            <a:r>
              <a:rPr lang="fr-CH" dirty="0" err="1"/>
              <a:t>potential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a </a:t>
            </a:r>
            <a:r>
              <a:rPr lang="fr-CH" dirty="0" err="1"/>
              <a:t>reference</a:t>
            </a:r>
            <a:r>
              <a:rPr lang="fr-CH" dirty="0"/>
              <a:t> </a:t>
            </a:r>
            <a:r>
              <a:rPr lang="fr-CH" dirty="0" err="1"/>
              <a:t>electrode</a:t>
            </a:r>
            <a:endParaRPr lang="fr-CH" dirty="0"/>
          </a:p>
          <a:p>
            <a:endParaRPr lang="fr-CH" dirty="0"/>
          </a:p>
          <a:p>
            <a:r>
              <a:rPr lang="fr-CH" dirty="0"/>
              <a:t>The </a:t>
            </a:r>
            <a:r>
              <a:rPr lang="fr-CH" dirty="0" err="1"/>
              <a:t>current</a:t>
            </a:r>
            <a:r>
              <a:rPr lang="fr-CH" dirty="0"/>
              <a:t> passes </a:t>
            </a:r>
            <a:r>
              <a:rPr lang="fr-CH" dirty="0" err="1"/>
              <a:t>between</a:t>
            </a:r>
            <a:r>
              <a:rPr lang="fr-CH" dirty="0"/>
              <a:t> the </a:t>
            </a:r>
            <a:r>
              <a:rPr lang="fr-CH" b="1" dirty="0" err="1"/>
              <a:t>working</a:t>
            </a:r>
            <a:r>
              <a:rPr lang="fr-CH" b="1" dirty="0"/>
              <a:t> </a:t>
            </a:r>
            <a:r>
              <a:rPr lang="fr-CH" b="1" dirty="0" err="1"/>
              <a:t>electrode</a:t>
            </a:r>
            <a:r>
              <a:rPr lang="fr-CH" dirty="0"/>
              <a:t> (cathode) and the </a:t>
            </a:r>
            <a:r>
              <a:rPr lang="fr-CH" b="1" dirty="0" err="1"/>
              <a:t>counter</a:t>
            </a:r>
            <a:r>
              <a:rPr lang="fr-CH" b="1" dirty="0"/>
              <a:t> </a:t>
            </a:r>
            <a:r>
              <a:rPr lang="fr-CH" b="1" dirty="0" err="1"/>
              <a:t>electrode</a:t>
            </a:r>
            <a:r>
              <a:rPr lang="fr-CH" b="1" dirty="0"/>
              <a:t> </a:t>
            </a:r>
            <a:r>
              <a:rPr lang="fr-CH" dirty="0"/>
              <a:t>(anode)</a:t>
            </a:r>
            <a:endParaRPr lang="en-US" dirty="0"/>
          </a:p>
        </p:txBody>
      </p:sp>
      <p:sp>
        <p:nvSpPr>
          <p:cNvPr id="6" name="Espace réservé du numéro de diapositive 11">
            <a:extLst>
              <a:ext uri="{FF2B5EF4-FFF2-40B4-BE49-F238E27FC236}">
                <a16:creationId xmlns:a16="http://schemas.microsoft.com/office/drawing/2014/main" id="{F557017C-4071-45DB-9D30-FBF27AA2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64524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DBC54C60-856D-4B68-971B-E6BAA44CDF1D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4)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Adion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diffusion and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crystallisation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AF03C4-A655-4691-A9A7-9356416C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34BCB1-CD3E-4068-8B69-E3F0ADBE1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06F6057-3D25-44AA-8A82-42743CC44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6" t="26297" r="30000" b="5555"/>
          <a:stretch/>
        </p:blipFill>
        <p:spPr>
          <a:xfrm>
            <a:off x="657798" y="1537458"/>
            <a:ext cx="7828404" cy="5144380"/>
          </a:xfrm>
          <a:prstGeom prst="rect">
            <a:avLst/>
          </a:prstGeom>
        </p:spPr>
      </p:pic>
      <p:sp>
        <p:nvSpPr>
          <p:cNvPr id="48" name="Espace réservé du numéro de diapositive 11">
            <a:extLst>
              <a:ext uri="{FF2B5EF4-FFF2-40B4-BE49-F238E27FC236}">
                <a16:creationId xmlns:a16="http://schemas.microsoft.com/office/drawing/2014/main" id="{5C436FF0-90FB-42A9-A1C5-7EE74038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40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58134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DBC54C60-856D-4B68-971B-E6BAA44CDF1D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4)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Adion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diffusion and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crystallisation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AF03C4-A655-4691-A9A7-9356416C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34BCB1-CD3E-4068-8B69-E3F0ADBE1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0F4F27E4-8622-4605-914C-E6FA8CBFD494}"/>
              </a:ext>
            </a:extLst>
          </p:cNvPr>
          <p:cNvPicPr/>
          <p:nvPr/>
        </p:nvPicPr>
        <p:blipFill rotWithShape="1">
          <a:blip r:embed="rId3" cstate="print"/>
          <a:srcRect r="8429"/>
          <a:stretch/>
        </p:blipFill>
        <p:spPr>
          <a:xfrm>
            <a:off x="323532" y="1676400"/>
            <a:ext cx="4324668" cy="4685914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643D00BB-9A98-4C55-8962-4A8740807F0D}"/>
              </a:ext>
            </a:extLst>
          </p:cNvPr>
          <p:cNvSpPr txBox="1"/>
          <p:nvPr/>
        </p:nvSpPr>
        <p:spPr>
          <a:xfrm>
            <a:off x="4938772" y="2637903"/>
            <a:ext cx="3947795" cy="2616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0000"/>
                </a:solidFill>
                <a:latin typeface="Arial"/>
                <a:cs typeface="Arial"/>
              </a:rPr>
              <a:t>Direct</a:t>
            </a:r>
            <a:r>
              <a:rPr sz="2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Arial"/>
                <a:cs typeface="Arial"/>
              </a:rPr>
              <a:t>transfer</a:t>
            </a:r>
            <a:r>
              <a:rPr sz="25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Arial"/>
                <a:cs typeface="Arial"/>
              </a:rPr>
              <a:t>to the</a:t>
            </a:r>
            <a:r>
              <a:rPr sz="25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Arial"/>
                <a:cs typeface="Arial"/>
              </a:rPr>
              <a:t>kink</a:t>
            </a:r>
            <a:endParaRPr sz="2500" dirty="0">
              <a:latin typeface="Arial"/>
              <a:cs typeface="Arial"/>
            </a:endParaRPr>
          </a:p>
          <a:p>
            <a:pPr marL="12700" marR="5080" indent="-635" algn="just">
              <a:lnSpc>
                <a:spcPct val="100000"/>
              </a:lnSpc>
              <a:spcBef>
                <a:spcPts val="2400"/>
              </a:spcBef>
            </a:pPr>
            <a:r>
              <a:rPr sz="2500" spc="-5" dirty="0">
                <a:solidFill>
                  <a:srgbClr val="00AF50"/>
                </a:solidFill>
                <a:latin typeface="Arial"/>
                <a:cs typeface="Arial"/>
              </a:rPr>
              <a:t>Indirect </a:t>
            </a:r>
            <a:r>
              <a:rPr sz="2500" dirty="0">
                <a:solidFill>
                  <a:srgbClr val="00AF50"/>
                </a:solidFill>
                <a:latin typeface="Arial"/>
                <a:cs typeface="Arial"/>
              </a:rPr>
              <a:t>transfer </a:t>
            </a:r>
            <a:r>
              <a:rPr sz="2500" spc="-5" dirty="0">
                <a:solidFill>
                  <a:srgbClr val="00AF50"/>
                </a:solidFill>
                <a:latin typeface="Arial"/>
                <a:cs typeface="Arial"/>
              </a:rPr>
              <a:t>to </a:t>
            </a:r>
            <a:r>
              <a:rPr sz="2500" dirty="0">
                <a:solidFill>
                  <a:srgbClr val="00AF50"/>
                </a:solidFill>
                <a:latin typeface="Arial"/>
                <a:cs typeface="Arial"/>
              </a:rPr>
              <a:t>the </a:t>
            </a:r>
            <a:r>
              <a:rPr sz="2500" spc="-5" dirty="0">
                <a:solidFill>
                  <a:srgbClr val="00AF50"/>
                </a:solidFill>
                <a:latin typeface="Arial"/>
                <a:cs typeface="Arial"/>
              </a:rPr>
              <a:t>step- </a:t>
            </a:r>
            <a:r>
              <a:rPr sz="2500" spc="-68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AF50"/>
                </a:solidFill>
                <a:latin typeface="Arial"/>
                <a:cs typeface="Arial"/>
              </a:rPr>
              <a:t>edge site other than a kink, </a:t>
            </a:r>
            <a:r>
              <a:rPr sz="250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AF50"/>
                </a:solidFill>
                <a:latin typeface="Arial"/>
                <a:cs typeface="Arial"/>
              </a:rPr>
              <a:t>the</a:t>
            </a:r>
            <a:r>
              <a:rPr sz="250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AF50"/>
                </a:solidFill>
                <a:latin typeface="Arial"/>
                <a:cs typeface="Arial"/>
              </a:rPr>
              <a:t>transfered</a:t>
            </a:r>
            <a:r>
              <a:rPr sz="250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AF50"/>
                </a:solidFill>
                <a:latin typeface="Arial"/>
                <a:cs typeface="Arial"/>
              </a:rPr>
              <a:t>metal</a:t>
            </a:r>
            <a:r>
              <a:rPr sz="250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00AF50"/>
                </a:solidFill>
                <a:latin typeface="Arial"/>
                <a:cs typeface="Arial"/>
              </a:rPr>
              <a:t>ion </a:t>
            </a:r>
            <a:r>
              <a:rPr sz="2500" spc="-68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Arial"/>
                <a:cs typeface="Arial"/>
              </a:rPr>
              <a:t>diffuses</a:t>
            </a:r>
            <a:r>
              <a:rPr sz="2500" spc="-5" dirty="0">
                <a:solidFill>
                  <a:srgbClr val="00AF50"/>
                </a:solidFill>
                <a:latin typeface="Arial"/>
                <a:cs typeface="Arial"/>
              </a:rPr>
              <a:t> along</a:t>
            </a:r>
            <a:r>
              <a:rPr sz="250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AF50"/>
                </a:solidFill>
                <a:latin typeface="Arial"/>
                <a:cs typeface="Arial"/>
              </a:rPr>
              <a:t>the</a:t>
            </a:r>
            <a:r>
              <a:rPr sz="2500" spc="68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AF50"/>
                </a:solidFill>
                <a:latin typeface="Arial"/>
                <a:cs typeface="Arial"/>
              </a:rPr>
              <a:t>step </a:t>
            </a:r>
            <a:r>
              <a:rPr sz="250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AF50"/>
                </a:solidFill>
                <a:latin typeface="Arial"/>
                <a:cs typeface="Arial"/>
              </a:rPr>
              <a:t>edge</a:t>
            </a:r>
            <a:r>
              <a:rPr sz="2500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AF50"/>
                </a:solidFill>
                <a:latin typeface="Arial"/>
                <a:cs typeface="Arial"/>
              </a:rPr>
              <a:t>until</a:t>
            </a:r>
            <a:r>
              <a:rPr sz="2500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AF50"/>
                </a:solidFill>
                <a:latin typeface="Arial"/>
                <a:cs typeface="Arial"/>
              </a:rPr>
              <a:t>it</a:t>
            </a:r>
            <a:r>
              <a:rPr sz="2500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AF50"/>
                </a:solidFill>
                <a:latin typeface="Arial"/>
                <a:cs typeface="Arial"/>
              </a:rPr>
              <a:t>finds</a:t>
            </a:r>
            <a:r>
              <a:rPr sz="2500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50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AF50"/>
                </a:solidFill>
                <a:latin typeface="Arial"/>
                <a:cs typeface="Arial"/>
              </a:rPr>
              <a:t>kink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15" name="object 5">
            <a:extLst>
              <a:ext uri="{FF2B5EF4-FFF2-40B4-BE49-F238E27FC236}">
                <a16:creationId xmlns:a16="http://schemas.microsoft.com/office/drawing/2014/main" id="{AFF90960-32D4-4B2E-9DC1-34F1982E9BDE}"/>
              </a:ext>
            </a:extLst>
          </p:cNvPr>
          <p:cNvGrpSpPr/>
          <p:nvPr/>
        </p:nvGrpSpPr>
        <p:grpSpPr>
          <a:xfrm>
            <a:off x="618125" y="1681641"/>
            <a:ext cx="3577590" cy="4243705"/>
            <a:chOff x="618125" y="1274001"/>
            <a:chExt cx="3577590" cy="4243705"/>
          </a:xfrm>
        </p:grpSpPr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3FFEADCC-78FD-4582-86A9-5E01CF689816}"/>
                </a:ext>
              </a:extLst>
            </p:cNvPr>
            <p:cNvSpPr/>
            <p:nvPr/>
          </p:nvSpPr>
          <p:spPr>
            <a:xfrm>
              <a:off x="1907703" y="1274001"/>
              <a:ext cx="2287905" cy="3019425"/>
            </a:xfrm>
            <a:custGeom>
              <a:avLst/>
              <a:gdLst/>
              <a:ahLst/>
              <a:cxnLst/>
              <a:rect l="l" t="t" r="r" b="b"/>
              <a:pathLst>
                <a:path w="2287904" h="3019425">
                  <a:moveTo>
                    <a:pt x="1143749" y="0"/>
                  </a:moveTo>
                  <a:lnTo>
                    <a:pt x="1102726" y="952"/>
                  </a:lnTo>
                  <a:lnTo>
                    <a:pt x="1062067" y="3790"/>
                  </a:lnTo>
                  <a:lnTo>
                    <a:pt x="1021796" y="8480"/>
                  </a:lnTo>
                  <a:lnTo>
                    <a:pt x="981936" y="14990"/>
                  </a:lnTo>
                  <a:lnTo>
                    <a:pt x="942512" y="23289"/>
                  </a:lnTo>
                  <a:lnTo>
                    <a:pt x="903548" y="33345"/>
                  </a:lnTo>
                  <a:lnTo>
                    <a:pt x="865068" y="45125"/>
                  </a:lnTo>
                  <a:lnTo>
                    <a:pt x="827097" y="58599"/>
                  </a:lnTo>
                  <a:lnTo>
                    <a:pt x="789658" y="73733"/>
                  </a:lnTo>
                  <a:lnTo>
                    <a:pt x="752777" y="90497"/>
                  </a:lnTo>
                  <a:lnTo>
                    <a:pt x="716476" y="108857"/>
                  </a:lnTo>
                  <a:lnTo>
                    <a:pt x="680781" y="128783"/>
                  </a:lnTo>
                  <a:lnTo>
                    <a:pt x="645715" y="150242"/>
                  </a:lnTo>
                  <a:lnTo>
                    <a:pt x="611302" y="173202"/>
                  </a:lnTo>
                  <a:lnTo>
                    <a:pt x="577568" y="197632"/>
                  </a:lnTo>
                  <a:lnTo>
                    <a:pt x="544535" y="223499"/>
                  </a:lnTo>
                  <a:lnTo>
                    <a:pt x="512229" y="250771"/>
                  </a:lnTo>
                  <a:lnTo>
                    <a:pt x="480673" y="279417"/>
                  </a:lnTo>
                  <a:lnTo>
                    <a:pt x="449892" y="309405"/>
                  </a:lnTo>
                  <a:lnTo>
                    <a:pt x="419910" y="340703"/>
                  </a:lnTo>
                  <a:lnTo>
                    <a:pt x="390750" y="373278"/>
                  </a:lnTo>
                  <a:lnTo>
                    <a:pt x="362438" y="407099"/>
                  </a:lnTo>
                  <a:lnTo>
                    <a:pt x="334997" y="442134"/>
                  </a:lnTo>
                  <a:lnTo>
                    <a:pt x="308452" y="478351"/>
                  </a:lnTo>
                  <a:lnTo>
                    <a:pt x="282826" y="515718"/>
                  </a:lnTo>
                  <a:lnTo>
                    <a:pt x="258144" y="554204"/>
                  </a:lnTo>
                  <a:lnTo>
                    <a:pt x="234431" y="593775"/>
                  </a:lnTo>
                  <a:lnTo>
                    <a:pt x="211710" y="634401"/>
                  </a:lnTo>
                  <a:lnTo>
                    <a:pt x="190005" y="676049"/>
                  </a:lnTo>
                  <a:lnTo>
                    <a:pt x="169341" y="718687"/>
                  </a:lnTo>
                  <a:lnTo>
                    <a:pt x="149742" y="762284"/>
                  </a:lnTo>
                  <a:lnTo>
                    <a:pt x="131232" y="806808"/>
                  </a:lnTo>
                  <a:lnTo>
                    <a:pt x="113836" y="852226"/>
                  </a:lnTo>
                  <a:lnTo>
                    <a:pt x="97577" y="898507"/>
                  </a:lnTo>
                  <a:lnTo>
                    <a:pt x="82479" y="945619"/>
                  </a:lnTo>
                  <a:lnTo>
                    <a:pt x="68568" y="993529"/>
                  </a:lnTo>
                  <a:lnTo>
                    <a:pt x="55867" y="1042207"/>
                  </a:lnTo>
                  <a:lnTo>
                    <a:pt x="44399" y="1091619"/>
                  </a:lnTo>
                  <a:lnTo>
                    <a:pt x="34191" y="1141735"/>
                  </a:lnTo>
                  <a:lnTo>
                    <a:pt x="25265" y="1192521"/>
                  </a:lnTo>
                  <a:lnTo>
                    <a:pt x="17646" y="1243947"/>
                  </a:lnTo>
                  <a:lnTo>
                    <a:pt x="11358" y="1295980"/>
                  </a:lnTo>
                  <a:lnTo>
                    <a:pt x="6425" y="1348589"/>
                  </a:lnTo>
                  <a:lnTo>
                    <a:pt x="2871" y="1401741"/>
                  </a:lnTo>
                  <a:lnTo>
                    <a:pt x="721" y="1455404"/>
                  </a:lnTo>
                  <a:lnTo>
                    <a:pt x="0" y="1509547"/>
                  </a:lnTo>
                  <a:lnTo>
                    <a:pt x="721" y="1563690"/>
                  </a:lnTo>
                  <a:lnTo>
                    <a:pt x="2871" y="1617353"/>
                  </a:lnTo>
                  <a:lnTo>
                    <a:pt x="6425" y="1670505"/>
                  </a:lnTo>
                  <a:lnTo>
                    <a:pt x="11358" y="1723113"/>
                  </a:lnTo>
                  <a:lnTo>
                    <a:pt x="17646" y="1775147"/>
                  </a:lnTo>
                  <a:lnTo>
                    <a:pt x="25265" y="1826572"/>
                  </a:lnTo>
                  <a:lnTo>
                    <a:pt x="34191" y="1877359"/>
                  </a:lnTo>
                  <a:lnTo>
                    <a:pt x="44399" y="1927474"/>
                  </a:lnTo>
                  <a:lnTo>
                    <a:pt x="55867" y="1976887"/>
                  </a:lnTo>
                  <a:lnTo>
                    <a:pt x="68568" y="2025564"/>
                  </a:lnTo>
                  <a:lnTo>
                    <a:pt x="82479" y="2073475"/>
                  </a:lnTo>
                  <a:lnTo>
                    <a:pt x="97577" y="2120587"/>
                  </a:lnTo>
                  <a:lnTo>
                    <a:pt x="113836" y="2166868"/>
                  </a:lnTo>
                  <a:lnTo>
                    <a:pt x="131232" y="2212286"/>
                  </a:lnTo>
                  <a:lnTo>
                    <a:pt x="149742" y="2256809"/>
                  </a:lnTo>
                  <a:lnTo>
                    <a:pt x="169341" y="2300406"/>
                  </a:lnTo>
                  <a:lnTo>
                    <a:pt x="190005" y="2343045"/>
                  </a:lnTo>
                  <a:lnTo>
                    <a:pt x="211710" y="2384693"/>
                  </a:lnTo>
                  <a:lnTo>
                    <a:pt x="234431" y="2425319"/>
                  </a:lnTo>
                  <a:lnTo>
                    <a:pt x="258144" y="2464890"/>
                  </a:lnTo>
                  <a:lnTo>
                    <a:pt x="282826" y="2503376"/>
                  </a:lnTo>
                  <a:lnTo>
                    <a:pt x="308452" y="2540743"/>
                  </a:lnTo>
                  <a:lnTo>
                    <a:pt x="334997" y="2576960"/>
                  </a:lnTo>
                  <a:lnTo>
                    <a:pt x="362438" y="2611995"/>
                  </a:lnTo>
                  <a:lnTo>
                    <a:pt x="390750" y="2645816"/>
                  </a:lnTo>
                  <a:lnTo>
                    <a:pt x="419910" y="2678391"/>
                  </a:lnTo>
                  <a:lnTo>
                    <a:pt x="449892" y="2709689"/>
                  </a:lnTo>
                  <a:lnTo>
                    <a:pt x="480673" y="2739676"/>
                  </a:lnTo>
                  <a:lnTo>
                    <a:pt x="512229" y="2768322"/>
                  </a:lnTo>
                  <a:lnTo>
                    <a:pt x="544535" y="2795595"/>
                  </a:lnTo>
                  <a:lnTo>
                    <a:pt x="577568" y="2821462"/>
                  </a:lnTo>
                  <a:lnTo>
                    <a:pt x="611302" y="2845892"/>
                  </a:lnTo>
                  <a:lnTo>
                    <a:pt x="645715" y="2868852"/>
                  </a:lnTo>
                  <a:lnTo>
                    <a:pt x="680781" y="2890311"/>
                  </a:lnTo>
                  <a:lnTo>
                    <a:pt x="716476" y="2910236"/>
                  </a:lnTo>
                  <a:lnTo>
                    <a:pt x="752777" y="2928597"/>
                  </a:lnTo>
                  <a:lnTo>
                    <a:pt x="789658" y="2945360"/>
                  </a:lnTo>
                  <a:lnTo>
                    <a:pt x="827097" y="2960495"/>
                  </a:lnTo>
                  <a:lnTo>
                    <a:pt x="865068" y="2973968"/>
                  </a:lnTo>
                  <a:lnTo>
                    <a:pt x="903548" y="2985749"/>
                  </a:lnTo>
                  <a:lnTo>
                    <a:pt x="942512" y="2995805"/>
                  </a:lnTo>
                  <a:lnTo>
                    <a:pt x="981936" y="3004104"/>
                  </a:lnTo>
                  <a:lnTo>
                    <a:pt x="1021796" y="3010614"/>
                  </a:lnTo>
                  <a:lnTo>
                    <a:pt x="1062067" y="3015304"/>
                  </a:lnTo>
                  <a:lnTo>
                    <a:pt x="1102726" y="3018141"/>
                  </a:lnTo>
                  <a:lnTo>
                    <a:pt x="1143749" y="3019094"/>
                  </a:lnTo>
                  <a:lnTo>
                    <a:pt x="1184771" y="3018141"/>
                  </a:lnTo>
                  <a:lnTo>
                    <a:pt x="1225430" y="3015304"/>
                  </a:lnTo>
                  <a:lnTo>
                    <a:pt x="1265702" y="3010614"/>
                  </a:lnTo>
                  <a:lnTo>
                    <a:pt x="1305562" y="3004104"/>
                  </a:lnTo>
                  <a:lnTo>
                    <a:pt x="1344986" y="2995805"/>
                  </a:lnTo>
                  <a:lnTo>
                    <a:pt x="1383949" y="2985749"/>
                  </a:lnTo>
                  <a:lnTo>
                    <a:pt x="1422429" y="2973968"/>
                  </a:lnTo>
                  <a:lnTo>
                    <a:pt x="1460400" y="2960495"/>
                  </a:lnTo>
                  <a:lnTo>
                    <a:pt x="1497838" y="2945360"/>
                  </a:lnTo>
                  <a:lnTo>
                    <a:pt x="1534719" y="2928597"/>
                  </a:lnTo>
                  <a:lnTo>
                    <a:pt x="1571020" y="2910236"/>
                  </a:lnTo>
                  <a:lnTo>
                    <a:pt x="1606715" y="2890311"/>
                  </a:lnTo>
                  <a:lnTo>
                    <a:pt x="1641780" y="2868852"/>
                  </a:lnTo>
                  <a:lnTo>
                    <a:pt x="1676192" y="2845892"/>
                  </a:lnTo>
                  <a:lnTo>
                    <a:pt x="1709927" y="2821462"/>
                  </a:lnTo>
                  <a:lnTo>
                    <a:pt x="1742959" y="2795595"/>
                  </a:lnTo>
                  <a:lnTo>
                    <a:pt x="1775265" y="2768322"/>
                  </a:lnTo>
                  <a:lnTo>
                    <a:pt x="1806820" y="2739676"/>
                  </a:lnTo>
                  <a:lnTo>
                    <a:pt x="1837601" y="2709689"/>
                  </a:lnTo>
                  <a:lnTo>
                    <a:pt x="1867583" y="2678391"/>
                  </a:lnTo>
                  <a:lnTo>
                    <a:pt x="1896742" y="2645816"/>
                  </a:lnTo>
                  <a:lnTo>
                    <a:pt x="1925054" y="2611995"/>
                  </a:lnTo>
                  <a:lnTo>
                    <a:pt x="1952494" y="2576960"/>
                  </a:lnTo>
                  <a:lnTo>
                    <a:pt x="1979039" y="2540743"/>
                  </a:lnTo>
                  <a:lnTo>
                    <a:pt x="2004664" y="2503376"/>
                  </a:lnTo>
                  <a:lnTo>
                    <a:pt x="2029346" y="2464890"/>
                  </a:lnTo>
                  <a:lnTo>
                    <a:pt x="2053059" y="2425319"/>
                  </a:lnTo>
                  <a:lnTo>
                    <a:pt x="2075779" y="2384693"/>
                  </a:lnTo>
                  <a:lnTo>
                    <a:pt x="2097484" y="2343045"/>
                  </a:lnTo>
                  <a:lnTo>
                    <a:pt x="2118147" y="2300406"/>
                  </a:lnTo>
                  <a:lnTo>
                    <a:pt x="2137746" y="2256809"/>
                  </a:lnTo>
                  <a:lnTo>
                    <a:pt x="2156255" y="2212286"/>
                  </a:lnTo>
                  <a:lnTo>
                    <a:pt x="2173652" y="2166868"/>
                  </a:lnTo>
                  <a:lnTo>
                    <a:pt x="2189910" y="2120587"/>
                  </a:lnTo>
                  <a:lnTo>
                    <a:pt x="2205007" y="2073475"/>
                  </a:lnTo>
                  <a:lnTo>
                    <a:pt x="2218918" y="2025564"/>
                  </a:lnTo>
                  <a:lnTo>
                    <a:pt x="2231620" y="1976887"/>
                  </a:lnTo>
                  <a:lnTo>
                    <a:pt x="2243086" y="1927474"/>
                  </a:lnTo>
                  <a:lnTo>
                    <a:pt x="2253295" y="1877359"/>
                  </a:lnTo>
                  <a:lnTo>
                    <a:pt x="2262221" y="1826572"/>
                  </a:lnTo>
                  <a:lnTo>
                    <a:pt x="2269840" y="1775147"/>
                  </a:lnTo>
                  <a:lnTo>
                    <a:pt x="2276128" y="1723113"/>
                  </a:lnTo>
                  <a:lnTo>
                    <a:pt x="2281060" y="1670505"/>
                  </a:lnTo>
                  <a:lnTo>
                    <a:pt x="2284614" y="1617353"/>
                  </a:lnTo>
                  <a:lnTo>
                    <a:pt x="2286763" y="1563690"/>
                  </a:lnTo>
                  <a:lnTo>
                    <a:pt x="2287485" y="1509547"/>
                  </a:lnTo>
                  <a:lnTo>
                    <a:pt x="2286763" y="1455404"/>
                  </a:lnTo>
                  <a:lnTo>
                    <a:pt x="2284614" y="1401741"/>
                  </a:lnTo>
                  <a:lnTo>
                    <a:pt x="2281060" y="1348589"/>
                  </a:lnTo>
                  <a:lnTo>
                    <a:pt x="2276128" y="1295980"/>
                  </a:lnTo>
                  <a:lnTo>
                    <a:pt x="2269840" y="1243947"/>
                  </a:lnTo>
                  <a:lnTo>
                    <a:pt x="2262221" y="1192521"/>
                  </a:lnTo>
                  <a:lnTo>
                    <a:pt x="2253295" y="1141735"/>
                  </a:lnTo>
                  <a:lnTo>
                    <a:pt x="2243086" y="1091619"/>
                  </a:lnTo>
                  <a:lnTo>
                    <a:pt x="2231620" y="1042207"/>
                  </a:lnTo>
                  <a:lnTo>
                    <a:pt x="2218918" y="993529"/>
                  </a:lnTo>
                  <a:lnTo>
                    <a:pt x="2205007" y="945619"/>
                  </a:lnTo>
                  <a:lnTo>
                    <a:pt x="2189910" y="898507"/>
                  </a:lnTo>
                  <a:lnTo>
                    <a:pt x="2173652" y="852226"/>
                  </a:lnTo>
                  <a:lnTo>
                    <a:pt x="2156255" y="806808"/>
                  </a:lnTo>
                  <a:lnTo>
                    <a:pt x="2137746" y="762284"/>
                  </a:lnTo>
                  <a:lnTo>
                    <a:pt x="2118147" y="718687"/>
                  </a:lnTo>
                  <a:lnTo>
                    <a:pt x="2097484" y="676049"/>
                  </a:lnTo>
                  <a:lnTo>
                    <a:pt x="2075779" y="634401"/>
                  </a:lnTo>
                  <a:lnTo>
                    <a:pt x="2053059" y="593775"/>
                  </a:lnTo>
                  <a:lnTo>
                    <a:pt x="2029346" y="554204"/>
                  </a:lnTo>
                  <a:lnTo>
                    <a:pt x="2004664" y="515718"/>
                  </a:lnTo>
                  <a:lnTo>
                    <a:pt x="1979039" y="478351"/>
                  </a:lnTo>
                  <a:lnTo>
                    <a:pt x="1952494" y="442134"/>
                  </a:lnTo>
                  <a:lnTo>
                    <a:pt x="1925054" y="407099"/>
                  </a:lnTo>
                  <a:lnTo>
                    <a:pt x="1896742" y="373278"/>
                  </a:lnTo>
                  <a:lnTo>
                    <a:pt x="1867583" y="340703"/>
                  </a:lnTo>
                  <a:lnTo>
                    <a:pt x="1837601" y="309405"/>
                  </a:lnTo>
                  <a:lnTo>
                    <a:pt x="1806820" y="279417"/>
                  </a:lnTo>
                  <a:lnTo>
                    <a:pt x="1775265" y="250771"/>
                  </a:lnTo>
                  <a:lnTo>
                    <a:pt x="1742959" y="223499"/>
                  </a:lnTo>
                  <a:lnTo>
                    <a:pt x="1709927" y="197632"/>
                  </a:lnTo>
                  <a:lnTo>
                    <a:pt x="1676192" y="173202"/>
                  </a:lnTo>
                  <a:lnTo>
                    <a:pt x="1641780" y="150242"/>
                  </a:lnTo>
                  <a:lnTo>
                    <a:pt x="1606715" y="128783"/>
                  </a:lnTo>
                  <a:lnTo>
                    <a:pt x="1571020" y="108857"/>
                  </a:lnTo>
                  <a:lnTo>
                    <a:pt x="1534719" y="90497"/>
                  </a:lnTo>
                  <a:lnTo>
                    <a:pt x="1497838" y="73733"/>
                  </a:lnTo>
                  <a:lnTo>
                    <a:pt x="1460400" y="58599"/>
                  </a:lnTo>
                  <a:lnTo>
                    <a:pt x="1422429" y="45125"/>
                  </a:lnTo>
                  <a:lnTo>
                    <a:pt x="1383949" y="33345"/>
                  </a:lnTo>
                  <a:lnTo>
                    <a:pt x="1344986" y="23289"/>
                  </a:lnTo>
                  <a:lnTo>
                    <a:pt x="1305562" y="14990"/>
                  </a:lnTo>
                  <a:lnTo>
                    <a:pt x="1265702" y="8480"/>
                  </a:lnTo>
                  <a:lnTo>
                    <a:pt x="1225430" y="3790"/>
                  </a:lnTo>
                  <a:lnTo>
                    <a:pt x="1184771" y="952"/>
                  </a:lnTo>
                  <a:lnTo>
                    <a:pt x="1143749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F4113CAC-6BD6-49BA-ACCE-B4F14D0A8370}"/>
                </a:ext>
              </a:extLst>
            </p:cNvPr>
            <p:cNvSpPr/>
            <p:nvPr/>
          </p:nvSpPr>
          <p:spPr>
            <a:xfrm>
              <a:off x="618125" y="1484781"/>
              <a:ext cx="1296670" cy="4032885"/>
            </a:xfrm>
            <a:custGeom>
              <a:avLst/>
              <a:gdLst/>
              <a:ahLst/>
              <a:cxnLst/>
              <a:rect l="l" t="t" r="r" b="b"/>
              <a:pathLst>
                <a:path w="1296670" h="4032885">
                  <a:moveTo>
                    <a:pt x="648068" y="0"/>
                  </a:moveTo>
                  <a:lnTo>
                    <a:pt x="603698" y="4651"/>
                  </a:lnTo>
                  <a:lnTo>
                    <a:pt x="560130" y="18405"/>
                  </a:lnTo>
                  <a:lnTo>
                    <a:pt x="517461" y="40962"/>
                  </a:lnTo>
                  <a:lnTo>
                    <a:pt x="475788" y="72021"/>
                  </a:lnTo>
                  <a:lnTo>
                    <a:pt x="435206" y="111282"/>
                  </a:lnTo>
                  <a:lnTo>
                    <a:pt x="395813" y="158444"/>
                  </a:lnTo>
                  <a:lnTo>
                    <a:pt x="357705" y="213208"/>
                  </a:lnTo>
                  <a:lnTo>
                    <a:pt x="320978" y="275272"/>
                  </a:lnTo>
                  <a:lnTo>
                    <a:pt x="285730" y="344338"/>
                  </a:lnTo>
                  <a:lnTo>
                    <a:pt x="268690" y="381402"/>
                  </a:lnTo>
                  <a:lnTo>
                    <a:pt x="252055" y="420104"/>
                  </a:lnTo>
                  <a:lnTo>
                    <a:pt x="235839" y="460406"/>
                  </a:lnTo>
                  <a:lnTo>
                    <a:pt x="220052" y="502271"/>
                  </a:lnTo>
                  <a:lnTo>
                    <a:pt x="204708" y="545660"/>
                  </a:lnTo>
                  <a:lnTo>
                    <a:pt x="189817" y="590537"/>
                  </a:lnTo>
                  <a:lnTo>
                    <a:pt x="175392" y="636864"/>
                  </a:lnTo>
                  <a:lnTo>
                    <a:pt x="161445" y="684603"/>
                  </a:lnTo>
                  <a:lnTo>
                    <a:pt x="147989" y="733717"/>
                  </a:lnTo>
                  <a:lnTo>
                    <a:pt x="135035" y="784168"/>
                  </a:lnTo>
                  <a:lnTo>
                    <a:pt x="122595" y="835919"/>
                  </a:lnTo>
                  <a:lnTo>
                    <a:pt x="110681" y="888933"/>
                  </a:lnTo>
                  <a:lnTo>
                    <a:pt x="99306" y="943171"/>
                  </a:lnTo>
                  <a:lnTo>
                    <a:pt x="88481" y="998596"/>
                  </a:lnTo>
                  <a:lnTo>
                    <a:pt x="78219" y="1055171"/>
                  </a:lnTo>
                  <a:lnTo>
                    <a:pt x="68532" y="1112858"/>
                  </a:lnTo>
                  <a:lnTo>
                    <a:pt x="59431" y="1171619"/>
                  </a:lnTo>
                  <a:lnTo>
                    <a:pt x="50929" y="1231418"/>
                  </a:lnTo>
                  <a:lnTo>
                    <a:pt x="43038" y="1292216"/>
                  </a:lnTo>
                  <a:lnTo>
                    <a:pt x="35769" y="1353976"/>
                  </a:lnTo>
                  <a:lnTo>
                    <a:pt x="29136" y="1416660"/>
                  </a:lnTo>
                  <a:lnTo>
                    <a:pt x="23150" y="1480232"/>
                  </a:lnTo>
                  <a:lnTo>
                    <a:pt x="17822" y="1544652"/>
                  </a:lnTo>
                  <a:lnTo>
                    <a:pt x="13166" y="1609885"/>
                  </a:lnTo>
                  <a:lnTo>
                    <a:pt x="9193" y="1675892"/>
                  </a:lnTo>
                  <a:lnTo>
                    <a:pt x="5916" y="1742635"/>
                  </a:lnTo>
                  <a:lnTo>
                    <a:pt x="3345" y="1810078"/>
                  </a:lnTo>
                  <a:lnTo>
                    <a:pt x="1495" y="1878182"/>
                  </a:lnTo>
                  <a:lnTo>
                    <a:pt x="375" y="1946911"/>
                  </a:lnTo>
                  <a:lnTo>
                    <a:pt x="0" y="2016226"/>
                  </a:lnTo>
                  <a:lnTo>
                    <a:pt x="375" y="2085541"/>
                  </a:lnTo>
                  <a:lnTo>
                    <a:pt x="1495" y="2154268"/>
                  </a:lnTo>
                  <a:lnTo>
                    <a:pt x="3345" y="2222372"/>
                  </a:lnTo>
                  <a:lnTo>
                    <a:pt x="5916" y="2289814"/>
                  </a:lnTo>
                  <a:lnTo>
                    <a:pt x="9193" y="2356557"/>
                  </a:lnTo>
                  <a:lnTo>
                    <a:pt x="13166" y="2422564"/>
                  </a:lnTo>
                  <a:lnTo>
                    <a:pt x="17822" y="2487796"/>
                  </a:lnTo>
                  <a:lnTo>
                    <a:pt x="23150" y="2552216"/>
                  </a:lnTo>
                  <a:lnTo>
                    <a:pt x="29136" y="2615787"/>
                  </a:lnTo>
                  <a:lnTo>
                    <a:pt x="35769" y="2678471"/>
                  </a:lnTo>
                  <a:lnTo>
                    <a:pt x="43038" y="2740231"/>
                  </a:lnTo>
                  <a:lnTo>
                    <a:pt x="50929" y="2801029"/>
                  </a:lnTo>
                  <a:lnTo>
                    <a:pt x="59431" y="2860828"/>
                  </a:lnTo>
                  <a:lnTo>
                    <a:pt x="68532" y="2919589"/>
                  </a:lnTo>
                  <a:lnTo>
                    <a:pt x="78219" y="2977276"/>
                  </a:lnTo>
                  <a:lnTo>
                    <a:pt x="88481" y="3033851"/>
                  </a:lnTo>
                  <a:lnTo>
                    <a:pt x="99306" y="3089276"/>
                  </a:lnTo>
                  <a:lnTo>
                    <a:pt x="110681" y="3143514"/>
                  </a:lnTo>
                  <a:lnTo>
                    <a:pt x="122595" y="3196528"/>
                  </a:lnTo>
                  <a:lnTo>
                    <a:pt x="135035" y="3248279"/>
                  </a:lnTo>
                  <a:lnTo>
                    <a:pt x="147989" y="3298730"/>
                  </a:lnTo>
                  <a:lnTo>
                    <a:pt x="161445" y="3347844"/>
                  </a:lnTo>
                  <a:lnTo>
                    <a:pt x="175392" y="3395584"/>
                  </a:lnTo>
                  <a:lnTo>
                    <a:pt x="189817" y="3441911"/>
                  </a:lnTo>
                  <a:lnTo>
                    <a:pt x="204708" y="3486788"/>
                  </a:lnTo>
                  <a:lnTo>
                    <a:pt x="220052" y="3530177"/>
                  </a:lnTo>
                  <a:lnTo>
                    <a:pt x="235839" y="3572042"/>
                  </a:lnTo>
                  <a:lnTo>
                    <a:pt x="252055" y="3612344"/>
                  </a:lnTo>
                  <a:lnTo>
                    <a:pt x="268690" y="3651046"/>
                  </a:lnTo>
                  <a:lnTo>
                    <a:pt x="285730" y="3688111"/>
                  </a:lnTo>
                  <a:lnTo>
                    <a:pt x="303163" y="3723500"/>
                  </a:lnTo>
                  <a:lnTo>
                    <a:pt x="339163" y="3789103"/>
                  </a:lnTo>
                  <a:lnTo>
                    <a:pt x="376593" y="3847556"/>
                  </a:lnTo>
                  <a:lnTo>
                    <a:pt x="415355" y="3898557"/>
                  </a:lnTo>
                  <a:lnTo>
                    <a:pt x="455355" y="3941806"/>
                  </a:lnTo>
                  <a:lnTo>
                    <a:pt x="496494" y="3977004"/>
                  </a:lnTo>
                  <a:lnTo>
                    <a:pt x="538677" y="4003850"/>
                  </a:lnTo>
                  <a:lnTo>
                    <a:pt x="581808" y="4022043"/>
                  </a:lnTo>
                  <a:lnTo>
                    <a:pt x="625789" y="4031284"/>
                  </a:lnTo>
                  <a:lnTo>
                    <a:pt x="648068" y="4032453"/>
                  </a:lnTo>
                  <a:lnTo>
                    <a:pt x="670348" y="4031284"/>
                  </a:lnTo>
                  <a:lnTo>
                    <a:pt x="714330" y="4022043"/>
                  </a:lnTo>
                  <a:lnTo>
                    <a:pt x="757462" y="4003850"/>
                  </a:lnTo>
                  <a:lnTo>
                    <a:pt x="799646" y="3977004"/>
                  </a:lnTo>
                  <a:lnTo>
                    <a:pt x="840787" y="3941806"/>
                  </a:lnTo>
                  <a:lnTo>
                    <a:pt x="880787" y="3898557"/>
                  </a:lnTo>
                  <a:lnTo>
                    <a:pt x="919551" y="3847556"/>
                  </a:lnTo>
                  <a:lnTo>
                    <a:pt x="956981" y="3789103"/>
                  </a:lnTo>
                  <a:lnTo>
                    <a:pt x="992982" y="3723500"/>
                  </a:lnTo>
                  <a:lnTo>
                    <a:pt x="1010416" y="3688111"/>
                  </a:lnTo>
                  <a:lnTo>
                    <a:pt x="1027456" y="3651046"/>
                  </a:lnTo>
                  <a:lnTo>
                    <a:pt x="1044090" y="3612344"/>
                  </a:lnTo>
                  <a:lnTo>
                    <a:pt x="1060307" y="3572042"/>
                  </a:lnTo>
                  <a:lnTo>
                    <a:pt x="1076094" y="3530177"/>
                  </a:lnTo>
                  <a:lnTo>
                    <a:pt x="1091439" y="3486788"/>
                  </a:lnTo>
                  <a:lnTo>
                    <a:pt x="1106330" y="3441911"/>
                  </a:lnTo>
                  <a:lnTo>
                    <a:pt x="1120755" y="3395584"/>
                  </a:lnTo>
                  <a:lnTo>
                    <a:pt x="1134702" y="3347844"/>
                  </a:lnTo>
                  <a:lnTo>
                    <a:pt x="1148158" y="3298730"/>
                  </a:lnTo>
                  <a:lnTo>
                    <a:pt x="1161113" y="3248279"/>
                  </a:lnTo>
                  <a:lnTo>
                    <a:pt x="1173553" y="3196528"/>
                  </a:lnTo>
                  <a:lnTo>
                    <a:pt x="1185466" y="3143514"/>
                  </a:lnTo>
                  <a:lnTo>
                    <a:pt x="1196842" y="3089276"/>
                  </a:lnTo>
                  <a:lnTo>
                    <a:pt x="1207666" y="3033851"/>
                  </a:lnTo>
                  <a:lnTo>
                    <a:pt x="1217929" y="2977276"/>
                  </a:lnTo>
                  <a:lnTo>
                    <a:pt x="1227616" y="2919589"/>
                  </a:lnTo>
                  <a:lnTo>
                    <a:pt x="1236717" y="2860828"/>
                  </a:lnTo>
                  <a:lnTo>
                    <a:pt x="1245219" y="2801029"/>
                  </a:lnTo>
                  <a:lnTo>
                    <a:pt x="1253110" y="2740231"/>
                  </a:lnTo>
                  <a:lnTo>
                    <a:pt x="1260379" y="2678471"/>
                  </a:lnTo>
                  <a:lnTo>
                    <a:pt x="1267012" y="2615787"/>
                  </a:lnTo>
                  <a:lnTo>
                    <a:pt x="1272999" y="2552216"/>
                  </a:lnTo>
                  <a:lnTo>
                    <a:pt x="1278326" y="2487796"/>
                  </a:lnTo>
                  <a:lnTo>
                    <a:pt x="1282982" y="2422564"/>
                  </a:lnTo>
                  <a:lnTo>
                    <a:pt x="1286955" y="2356557"/>
                  </a:lnTo>
                  <a:lnTo>
                    <a:pt x="1290233" y="2289814"/>
                  </a:lnTo>
                  <a:lnTo>
                    <a:pt x="1292803" y="2222372"/>
                  </a:lnTo>
                  <a:lnTo>
                    <a:pt x="1294654" y="2154268"/>
                  </a:lnTo>
                  <a:lnTo>
                    <a:pt x="1295773" y="2085541"/>
                  </a:lnTo>
                  <a:lnTo>
                    <a:pt x="1296149" y="2016226"/>
                  </a:lnTo>
                  <a:lnTo>
                    <a:pt x="1295773" y="1946911"/>
                  </a:lnTo>
                  <a:lnTo>
                    <a:pt x="1294654" y="1878182"/>
                  </a:lnTo>
                  <a:lnTo>
                    <a:pt x="1292803" y="1810078"/>
                  </a:lnTo>
                  <a:lnTo>
                    <a:pt x="1290233" y="1742635"/>
                  </a:lnTo>
                  <a:lnTo>
                    <a:pt x="1286955" y="1675892"/>
                  </a:lnTo>
                  <a:lnTo>
                    <a:pt x="1282982" y="1609885"/>
                  </a:lnTo>
                  <a:lnTo>
                    <a:pt x="1278326" y="1544652"/>
                  </a:lnTo>
                  <a:lnTo>
                    <a:pt x="1272999" y="1480232"/>
                  </a:lnTo>
                  <a:lnTo>
                    <a:pt x="1267012" y="1416660"/>
                  </a:lnTo>
                  <a:lnTo>
                    <a:pt x="1260379" y="1353976"/>
                  </a:lnTo>
                  <a:lnTo>
                    <a:pt x="1253110" y="1292216"/>
                  </a:lnTo>
                  <a:lnTo>
                    <a:pt x="1245219" y="1231418"/>
                  </a:lnTo>
                  <a:lnTo>
                    <a:pt x="1236717" y="1171619"/>
                  </a:lnTo>
                  <a:lnTo>
                    <a:pt x="1227616" y="1112858"/>
                  </a:lnTo>
                  <a:lnTo>
                    <a:pt x="1217929" y="1055171"/>
                  </a:lnTo>
                  <a:lnTo>
                    <a:pt x="1207666" y="998596"/>
                  </a:lnTo>
                  <a:lnTo>
                    <a:pt x="1196842" y="943171"/>
                  </a:lnTo>
                  <a:lnTo>
                    <a:pt x="1185466" y="888933"/>
                  </a:lnTo>
                  <a:lnTo>
                    <a:pt x="1173553" y="835919"/>
                  </a:lnTo>
                  <a:lnTo>
                    <a:pt x="1161113" y="784168"/>
                  </a:lnTo>
                  <a:lnTo>
                    <a:pt x="1148158" y="733717"/>
                  </a:lnTo>
                  <a:lnTo>
                    <a:pt x="1134702" y="684603"/>
                  </a:lnTo>
                  <a:lnTo>
                    <a:pt x="1120755" y="636864"/>
                  </a:lnTo>
                  <a:lnTo>
                    <a:pt x="1106330" y="590537"/>
                  </a:lnTo>
                  <a:lnTo>
                    <a:pt x="1091439" y="545660"/>
                  </a:lnTo>
                  <a:lnTo>
                    <a:pt x="1076094" y="502271"/>
                  </a:lnTo>
                  <a:lnTo>
                    <a:pt x="1060307" y="460406"/>
                  </a:lnTo>
                  <a:lnTo>
                    <a:pt x="1044090" y="420104"/>
                  </a:lnTo>
                  <a:lnTo>
                    <a:pt x="1027456" y="381402"/>
                  </a:lnTo>
                  <a:lnTo>
                    <a:pt x="1010416" y="344338"/>
                  </a:lnTo>
                  <a:lnTo>
                    <a:pt x="992982" y="308949"/>
                  </a:lnTo>
                  <a:lnTo>
                    <a:pt x="956981" y="243346"/>
                  </a:lnTo>
                  <a:lnTo>
                    <a:pt x="919551" y="184894"/>
                  </a:lnTo>
                  <a:lnTo>
                    <a:pt x="880787" y="133894"/>
                  </a:lnTo>
                  <a:lnTo>
                    <a:pt x="840787" y="90645"/>
                  </a:lnTo>
                  <a:lnTo>
                    <a:pt x="799646" y="55447"/>
                  </a:lnTo>
                  <a:lnTo>
                    <a:pt x="757462" y="28602"/>
                  </a:lnTo>
                  <a:lnTo>
                    <a:pt x="714330" y="10409"/>
                  </a:lnTo>
                  <a:lnTo>
                    <a:pt x="670348" y="1169"/>
                  </a:lnTo>
                  <a:lnTo>
                    <a:pt x="648068" y="0"/>
                  </a:lnTo>
                  <a:close/>
                </a:path>
              </a:pathLst>
            </a:custGeom>
            <a:solidFill>
              <a:srgbClr val="00AF5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Espace réservé du numéro de diapositive 11">
            <a:extLst>
              <a:ext uri="{FF2B5EF4-FFF2-40B4-BE49-F238E27FC236}">
                <a16:creationId xmlns:a16="http://schemas.microsoft.com/office/drawing/2014/main" id="{4251B8B1-7BBD-45E6-9EDA-DA032AB9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41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97767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DBC54C60-856D-4B68-971B-E6BAA44CDF1D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4)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Adion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diffusion and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crystallisation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AF03C4-A655-4691-A9A7-9356416C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34BCB1-CD3E-4068-8B69-E3F0ADBE1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object 3">
            <a:extLst>
              <a:ext uri="{FF2B5EF4-FFF2-40B4-BE49-F238E27FC236}">
                <a16:creationId xmlns:a16="http://schemas.microsoft.com/office/drawing/2014/main" id="{D88433C9-7831-4354-9155-F57E34112782}"/>
              </a:ext>
            </a:extLst>
          </p:cNvPr>
          <p:cNvGrpSpPr/>
          <p:nvPr/>
        </p:nvGrpSpPr>
        <p:grpSpPr>
          <a:xfrm>
            <a:off x="76200" y="1771015"/>
            <a:ext cx="4608830" cy="4248785"/>
            <a:chOff x="35496" y="1052732"/>
            <a:chExt cx="4608830" cy="4248785"/>
          </a:xfrm>
        </p:grpSpPr>
        <p:pic>
          <p:nvPicPr>
            <p:cNvPr id="20" name="object 4">
              <a:extLst>
                <a:ext uri="{FF2B5EF4-FFF2-40B4-BE49-F238E27FC236}">
                  <a16:creationId xmlns:a16="http://schemas.microsoft.com/office/drawing/2014/main" id="{3754182E-76F3-4A28-BAF4-E5A8AC2EC6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6" y="1124750"/>
              <a:ext cx="4312754" cy="4176458"/>
            </a:xfrm>
            <a:prstGeom prst="rect">
              <a:avLst/>
            </a:prstGeom>
          </p:spPr>
        </p:pic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02B4E8DF-5DB5-40EE-A363-3F18364C9D3E}"/>
                </a:ext>
              </a:extLst>
            </p:cNvPr>
            <p:cNvSpPr/>
            <p:nvPr/>
          </p:nvSpPr>
          <p:spPr>
            <a:xfrm>
              <a:off x="2555775" y="1052732"/>
              <a:ext cx="2088514" cy="4177029"/>
            </a:xfrm>
            <a:custGeom>
              <a:avLst/>
              <a:gdLst/>
              <a:ahLst/>
              <a:cxnLst/>
              <a:rect l="l" t="t" r="r" b="b"/>
              <a:pathLst>
                <a:path w="2088514" h="4177029">
                  <a:moveTo>
                    <a:pt x="1044117" y="0"/>
                  </a:moveTo>
                  <a:lnTo>
                    <a:pt x="981660" y="3674"/>
                  </a:lnTo>
                  <a:lnTo>
                    <a:pt x="920172" y="14559"/>
                  </a:lnTo>
                  <a:lnTo>
                    <a:pt x="859757" y="32449"/>
                  </a:lnTo>
                  <a:lnTo>
                    <a:pt x="800519" y="57136"/>
                  </a:lnTo>
                  <a:lnTo>
                    <a:pt x="742560" y="88413"/>
                  </a:lnTo>
                  <a:lnTo>
                    <a:pt x="685985" y="126075"/>
                  </a:lnTo>
                  <a:lnTo>
                    <a:pt x="630896" y="169914"/>
                  </a:lnTo>
                  <a:lnTo>
                    <a:pt x="577397" y="219724"/>
                  </a:lnTo>
                  <a:lnTo>
                    <a:pt x="525591" y="275297"/>
                  </a:lnTo>
                  <a:lnTo>
                    <a:pt x="500355" y="305180"/>
                  </a:lnTo>
                  <a:lnTo>
                    <a:pt x="475582" y="336427"/>
                  </a:lnTo>
                  <a:lnTo>
                    <a:pt x="451283" y="369012"/>
                  </a:lnTo>
                  <a:lnTo>
                    <a:pt x="427472" y="402908"/>
                  </a:lnTo>
                  <a:lnTo>
                    <a:pt x="404162" y="438090"/>
                  </a:lnTo>
                  <a:lnTo>
                    <a:pt x="381366" y="474532"/>
                  </a:lnTo>
                  <a:lnTo>
                    <a:pt x="359097" y="512209"/>
                  </a:lnTo>
                  <a:lnTo>
                    <a:pt x="337367" y="551094"/>
                  </a:lnTo>
                  <a:lnTo>
                    <a:pt x="316190" y="591161"/>
                  </a:lnTo>
                  <a:lnTo>
                    <a:pt x="295578" y="632385"/>
                  </a:lnTo>
                  <a:lnTo>
                    <a:pt x="275544" y="674740"/>
                  </a:lnTo>
                  <a:lnTo>
                    <a:pt x="256102" y="718200"/>
                  </a:lnTo>
                  <a:lnTo>
                    <a:pt x="237264" y="762739"/>
                  </a:lnTo>
                  <a:lnTo>
                    <a:pt x="219043" y="808331"/>
                  </a:lnTo>
                  <a:lnTo>
                    <a:pt x="201452" y="854951"/>
                  </a:lnTo>
                  <a:lnTo>
                    <a:pt x="184504" y="902572"/>
                  </a:lnTo>
                  <a:lnTo>
                    <a:pt x="168212" y="951169"/>
                  </a:lnTo>
                  <a:lnTo>
                    <a:pt x="152589" y="1000717"/>
                  </a:lnTo>
                  <a:lnTo>
                    <a:pt x="137647" y="1051188"/>
                  </a:lnTo>
                  <a:lnTo>
                    <a:pt x="123400" y="1102557"/>
                  </a:lnTo>
                  <a:lnTo>
                    <a:pt x="109860" y="1154799"/>
                  </a:lnTo>
                  <a:lnTo>
                    <a:pt x="97041" y="1207888"/>
                  </a:lnTo>
                  <a:lnTo>
                    <a:pt x="84956" y="1261797"/>
                  </a:lnTo>
                  <a:lnTo>
                    <a:pt x="73617" y="1316502"/>
                  </a:lnTo>
                  <a:lnTo>
                    <a:pt x="63037" y="1371975"/>
                  </a:lnTo>
                  <a:lnTo>
                    <a:pt x="53229" y="1428192"/>
                  </a:lnTo>
                  <a:lnTo>
                    <a:pt x="44206" y="1485125"/>
                  </a:lnTo>
                  <a:lnTo>
                    <a:pt x="35981" y="1542751"/>
                  </a:lnTo>
                  <a:lnTo>
                    <a:pt x="28567" y="1601042"/>
                  </a:lnTo>
                  <a:lnTo>
                    <a:pt x="21977" y="1659973"/>
                  </a:lnTo>
                  <a:lnTo>
                    <a:pt x="16224" y="1719518"/>
                  </a:lnTo>
                  <a:lnTo>
                    <a:pt x="11320" y="1779651"/>
                  </a:lnTo>
                  <a:lnTo>
                    <a:pt x="7279" y="1840347"/>
                  </a:lnTo>
                  <a:lnTo>
                    <a:pt x="4114" y="1901579"/>
                  </a:lnTo>
                  <a:lnTo>
                    <a:pt x="1837" y="1963321"/>
                  </a:lnTo>
                  <a:lnTo>
                    <a:pt x="461" y="2025549"/>
                  </a:lnTo>
                  <a:lnTo>
                    <a:pt x="0" y="2088235"/>
                  </a:lnTo>
                  <a:lnTo>
                    <a:pt x="461" y="2150921"/>
                  </a:lnTo>
                  <a:lnTo>
                    <a:pt x="1837" y="2213149"/>
                  </a:lnTo>
                  <a:lnTo>
                    <a:pt x="4114" y="2274892"/>
                  </a:lnTo>
                  <a:lnTo>
                    <a:pt x="7279" y="2336124"/>
                  </a:lnTo>
                  <a:lnTo>
                    <a:pt x="11320" y="2396819"/>
                  </a:lnTo>
                  <a:lnTo>
                    <a:pt x="16224" y="2456952"/>
                  </a:lnTo>
                  <a:lnTo>
                    <a:pt x="21977" y="2516497"/>
                  </a:lnTo>
                  <a:lnTo>
                    <a:pt x="28567" y="2575428"/>
                  </a:lnTo>
                  <a:lnTo>
                    <a:pt x="35981" y="2633719"/>
                  </a:lnTo>
                  <a:lnTo>
                    <a:pt x="44206" y="2691345"/>
                  </a:lnTo>
                  <a:lnTo>
                    <a:pt x="53229" y="2748279"/>
                  </a:lnTo>
                  <a:lnTo>
                    <a:pt x="63037" y="2804495"/>
                  </a:lnTo>
                  <a:lnTo>
                    <a:pt x="73617" y="2859969"/>
                  </a:lnTo>
                  <a:lnTo>
                    <a:pt x="84956" y="2914673"/>
                  </a:lnTo>
                  <a:lnTo>
                    <a:pt x="97041" y="2968582"/>
                  </a:lnTo>
                  <a:lnTo>
                    <a:pt x="109860" y="3021671"/>
                  </a:lnTo>
                  <a:lnTo>
                    <a:pt x="123400" y="3073913"/>
                  </a:lnTo>
                  <a:lnTo>
                    <a:pt x="137647" y="3125282"/>
                  </a:lnTo>
                  <a:lnTo>
                    <a:pt x="152589" y="3175754"/>
                  </a:lnTo>
                  <a:lnTo>
                    <a:pt x="168212" y="3225301"/>
                  </a:lnTo>
                  <a:lnTo>
                    <a:pt x="184504" y="3273898"/>
                  </a:lnTo>
                  <a:lnTo>
                    <a:pt x="201452" y="3321520"/>
                  </a:lnTo>
                  <a:lnTo>
                    <a:pt x="219043" y="3368139"/>
                  </a:lnTo>
                  <a:lnTo>
                    <a:pt x="237264" y="3413732"/>
                  </a:lnTo>
                  <a:lnTo>
                    <a:pt x="256102" y="3458271"/>
                  </a:lnTo>
                  <a:lnTo>
                    <a:pt x="275544" y="3501730"/>
                  </a:lnTo>
                  <a:lnTo>
                    <a:pt x="295578" y="3544085"/>
                  </a:lnTo>
                  <a:lnTo>
                    <a:pt x="316190" y="3585309"/>
                  </a:lnTo>
                  <a:lnTo>
                    <a:pt x="337367" y="3625377"/>
                  </a:lnTo>
                  <a:lnTo>
                    <a:pt x="359097" y="3664261"/>
                  </a:lnTo>
                  <a:lnTo>
                    <a:pt x="381366" y="3701938"/>
                  </a:lnTo>
                  <a:lnTo>
                    <a:pt x="404162" y="3738380"/>
                  </a:lnTo>
                  <a:lnTo>
                    <a:pt x="427472" y="3773562"/>
                  </a:lnTo>
                  <a:lnTo>
                    <a:pt x="451283" y="3807458"/>
                  </a:lnTo>
                  <a:lnTo>
                    <a:pt x="475582" y="3840043"/>
                  </a:lnTo>
                  <a:lnTo>
                    <a:pt x="500355" y="3871290"/>
                  </a:lnTo>
                  <a:lnTo>
                    <a:pt x="525591" y="3901173"/>
                  </a:lnTo>
                  <a:lnTo>
                    <a:pt x="551276" y="3929667"/>
                  </a:lnTo>
                  <a:lnTo>
                    <a:pt x="603941" y="3982385"/>
                  </a:lnTo>
                  <a:lnTo>
                    <a:pt x="658248" y="4029235"/>
                  </a:lnTo>
                  <a:lnTo>
                    <a:pt x="714093" y="4070011"/>
                  </a:lnTo>
                  <a:lnTo>
                    <a:pt x="771373" y="4104507"/>
                  </a:lnTo>
                  <a:lnTo>
                    <a:pt x="829984" y="4132515"/>
                  </a:lnTo>
                  <a:lnTo>
                    <a:pt x="889824" y="4153829"/>
                  </a:lnTo>
                  <a:lnTo>
                    <a:pt x="950788" y="4168242"/>
                  </a:lnTo>
                  <a:lnTo>
                    <a:pt x="1012774" y="4175548"/>
                  </a:lnTo>
                  <a:lnTo>
                    <a:pt x="1044117" y="4176471"/>
                  </a:lnTo>
                  <a:lnTo>
                    <a:pt x="1075460" y="4175548"/>
                  </a:lnTo>
                  <a:lnTo>
                    <a:pt x="1137445" y="4168242"/>
                  </a:lnTo>
                  <a:lnTo>
                    <a:pt x="1198408" y="4153829"/>
                  </a:lnTo>
                  <a:lnTo>
                    <a:pt x="1258247" y="4132515"/>
                  </a:lnTo>
                  <a:lnTo>
                    <a:pt x="1316857" y="4104507"/>
                  </a:lnTo>
                  <a:lnTo>
                    <a:pt x="1374137" y="4070011"/>
                  </a:lnTo>
                  <a:lnTo>
                    <a:pt x="1429981" y="4029235"/>
                  </a:lnTo>
                  <a:lnTo>
                    <a:pt x="1484288" y="3982385"/>
                  </a:lnTo>
                  <a:lnTo>
                    <a:pt x="1536953" y="3929667"/>
                  </a:lnTo>
                  <a:lnTo>
                    <a:pt x="1562638" y="3901173"/>
                  </a:lnTo>
                  <a:lnTo>
                    <a:pt x="1587874" y="3871290"/>
                  </a:lnTo>
                  <a:lnTo>
                    <a:pt x="1612647" y="3840043"/>
                  </a:lnTo>
                  <a:lnTo>
                    <a:pt x="1636946" y="3807458"/>
                  </a:lnTo>
                  <a:lnTo>
                    <a:pt x="1660757" y="3773562"/>
                  </a:lnTo>
                  <a:lnTo>
                    <a:pt x="1684067" y="3738380"/>
                  </a:lnTo>
                  <a:lnTo>
                    <a:pt x="1706863" y="3701938"/>
                  </a:lnTo>
                  <a:lnTo>
                    <a:pt x="1729132" y="3664261"/>
                  </a:lnTo>
                  <a:lnTo>
                    <a:pt x="1750862" y="3625377"/>
                  </a:lnTo>
                  <a:lnTo>
                    <a:pt x="1772040" y="3585309"/>
                  </a:lnTo>
                  <a:lnTo>
                    <a:pt x="1792652" y="3544085"/>
                  </a:lnTo>
                  <a:lnTo>
                    <a:pt x="1812686" y="3501730"/>
                  </a:lnTo>
                  <a:lnTo>
                    <a:pt x="1832128" y="3458271"/>
                  </a:lnTo>
                  <a:lnTo>
                    <a:pt x="1850967" y="3413732"/>
                  </a:lnTo>
                  <a:lnTo>
                    <a:pt x="1869188" y="3368139"/>
                  </a:lnTo>
                  <a:lnTo>
                    <a:pt x="1886779" y="3321520"/>
                  </a:lnTo>
                  <a:lnTo>
                    <a:pt x="1903727" y="3273898"/>
                  </a:lnTo>
                  <a:lnTo>
                    <a:pt x="1920020" y="3225301"/>
                  </a:lnTo>
                  <a:lnTo>
                    <a:pt x="1935643" y="3175754"/>
                  </a:lnTo>
                  <a:lnTo>
                    <a:pt x="1950585" y="3125282"/>
                  </a:lnTo>
                  <a:lnTo>
                    <a:pt x="1964832" y="3073913"/>
                  </a:lnTo>
                  <a:lnTo>
                    <a:pt x="1978372" y="3021671"/>
                  </a:lnTo>
                  <a:lnTo>
                    <a:pt x="1991191" y="2968582"/>
                  </a:lnTo>
                  <a:lnTo>
                    <a:pt x="2003277" y="2914673"/>
                  </a:lnTo>
                  <a:lnTo>
                    <a:pt x="2014616" y="2859969"/>
                  </a:lnTo>
                  <a:lnTo>
                    <a:pt x="2025197" y="2804495"/>
                  </a:lnTo>
                  <a:lnTo>
                    <a:pt x="2035005" y="2748279"/>
                  </a:lnTo>
                  <a:lnTo>
                    <a:pt x="2044028" y="2691345"/>
                  </a:lnTo>
                  <a:lnTo>
                    <a:pt x="2052253" y="2633719"/>
                  </a:lnTo>
                  <a:lnTo>
                    <a:pt x="2059667" y="2575428"/>
                  </a:lnTo>
                  <a:lnTo>
                    <a:pt x="2066257" y="2516497"/>
                  </a:lnTo>
                  <a:lnTo>
                    <a:pt x="2072010" y="2456952"/>
                  </a:lnTo>
                  <a:lnTo>
                    <a:pt x="2076914" y="2396819"/>
                  </a:lnTo>
                  <a:lnTo>
                    <a:pt x="2080955" y="2336124"/>
                  </a:lnTo>
                  <a:lnTo>
                    <a:pt x="2084121" y="2274892"/>
                  </a:lnTo>
                  <a:lnTo>
                    <a:pt x="2086398" y="2213149"/>
                  </a:lnTo>
                  <a:lnTo>
                    <a:pt x="2087774" y="2150921"/>
                  </a:lnTo>
                  <a:lnTo>
                    <a:pt x="2088235" y="2088235"/>
                  </a:lnTo>
                  <a:lnTo>
                    <a:pt x="2087774" y="2025549"/>
                  </a:lnTo>
                  <a:lnTo>
                    <a:pt x="2086398" y="1963321"/>
                  </a:lnTo>
                  <a:lnTo>
                    <a:pt x="2084121" y="1901579"/>
                  </a:lnTo>
                  <a:lnTo>
                    <a:pt x="2080955" y="1840347"/>
                  </a:lnTo>
                  <a:lnTo>
                    <a:pt x="2076914" y="1779651"/>
                  </a:lnTo>
                  <a:lnTo>
                    <a:pt x="2072010" y="1719518"/>
                  </a:lnTo>
                  <a:lnTo>
                    <a:pt x="2066257" y="1659973"/>
                  </a:lnTo>
                  <a:lnTo>
                    <a:pt x="2059667" y="1601042"/>
                  </a:lnTo>
                  <a:lnTo>
                    <a:pt x="2052253" y="1542751"/>
                  </a:lnTo>
                  <a:lnTo>
                    <a:pt x="2044028" y="1485125"/>
                  </a:lnTo>
                  <a:lnTo>
                    <a:pt x="2035005" y="1428192"/>
                  </a:lnTo>
                  <a:lnTo>
                    <a:pt x="2025197" y="1371975"/>
                  </a:lnTo>
                  <a:lnTo>
                    <a:pt x="2014616" y="1316502"/>
                  </a:lnTo>
                  <a:lnTo>
                    <a:pt x="2003277" y="1261797"/>
                  </a:lnTo>
                  <a:lnTo>
                    <a:pt x="1991191" y="1207888"/>
                  </a:lnTo>
                  <a:lnTo>
                    <a:pt x="1978372" y="1154799"/>
                  </a:lnTo>
                  <a:lnTo>
                    <a:pt x="1964832" y="1102557"/>
                  </a:lnTo>
                  <a:lnTo>
                    <a:pt x="1950585" y="1051188"/>
                  </a:lnTo>
                  <a:lnTo>
                    <a:pt x="1935643" y="1000717"/>
                  </a:lnTo>
                  <a:lnTo>
                    <a:pt x="1920020" y="951169"/>
                  </a:lnTo>
                  <a:lnTo>
                    <a:pt x="1903727" y="902572"/>
                  </a:lnTo>
                  <a:lnTo>
                    <a:pt x="1886779" y="854951"/>
                  </a:lnTo>
                  <a:lnTo>
                    <a:pt x="1869188" y="808331"/>
                  </a:lnTo>
                  <a:lnTo>
                    <a:pt x="1850967" y="762739"/>
                  </a:lnTo>
                  <a:lnTo>
                    <a:pt x="1832128" y="718200"/>
                  </a:lnTo>
                  <a:lnTo>
                    <a:pt x="1812686" y="674740"/>
                  </a:lnTo>
                  <a:lnTo>
                    <a:pt x="1792652" y="632385"/>
                  </a:lnTo>
                  <a:lnTo>
                    <a:pt x="1772040" y="591161"/>
                  </a:lnTo>
                  <a:lnTo>
                    <a:pt x="1750862" y="551094"/>
                  </a:lnTo>
                  <a:lnTo>
                    <a:pt x="1729132" y="512209"/>
                  </a:lnTo>
                  <a:lnTo>
                    <a:pt x="1706863" y="474532"/>
                  </a:lnTo>
                  <a:lnTo>
                    <a:pt x="1684067" y="438090"/>
                  </a:lnTo>
                  <a:lnTo>
                    <a:pt x="1660757" y="402908"/>
                  </a:lnTo>
                  <a:lnTo>
                    <a:pt x="1636946" y="369012"/>
                  </a:lnTo>
                  <a:lnTo>
                    <a:pt x="1612647" y="336427"/>
                  </a:lnTo>
                  <a:lnTo>
                    <a:pt x="1587874" y="305180"/>
                  </a:lnTo>
                  <a:lnTo>
                    <a:pt x="1562638" y="275297"/>
                  </a:lnTo>
                  <a:lnTo>
                    <a:pt x="1536953" y="246803"/>
                  </a:lnTo>
                  <a:lnTo>
                    <a:pt x="1484288" y="194086"/>
                  </a:lnTo>
                  <a:lnTo>
                    <a:pt x="1429981" y="147235"/>
                  </a:lnTo>
                  <a:lnTo>
                    <a:pt x="1374137" y="106459"/>
                  </a:lnTo>
                  <a:lnTo>
                    <a:pt x="1316857" y="71964"/>
                  </a:lnTo>
                  <a:lnTo>
                    <a:pt x="1258247" y="43955"/>
                  </a:lnTo>
                  <a:lnTo>
                    <a:pt x="1198408" y="22641"/>
                  </a:lnTo>
                  <a:lnTo>
                    <a:pt x="1137445" y="8228"/>
                  </a:lnTo>
                  <a:lnTo>
                    <a:pt x="1075460" y="922"/>
                  </a:lnTo>
                  <a:lnTo>
                    <a:pt x="1044117" y="0"/>
                  </a:lnTo>
                  <a:close/>
                </a:path>
              </a:pathLst>
            </a:custGeom>
            <a:solidFill>
              <a:srgbClr val="006FC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7">
            <a:extLst>
              <a:ext uri="{FF2B5EF4-FFF2-40B4-BE49-F238E27FC236}">
                <a16:creationId xmlns:a16="http://schemas.microsoft.com/office/drawing/2014/main" id="{AA05A800-FC55-4084-9AE4-1852882001F2}"/>
              </a:ext>
            </a:extLst>
          </p:cNvPr>
          <p:cNvSpPr txBox="1"/>
          <p:nvPr/>
        </p:nvSpPr>
        <p:spPr>
          <a:xfrm>
            <a:off x="4907467" y="2084451"/>
            <a:ext cx="4083685" cy="3454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13906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2500" spc="-5" dirty="0">
                <a:solidFill>
                  <a:srgbClr val="006FC0"/>
                </a:solidFill>
                <a:latin typeface="Arial"/>
                <a:cs typeface="Arial"/>
              </a:rPr>
              <a:t>Metal ion transferred from </a:t>
            </a:r>
            <a:r>
              <a:rPr sz="2500" spc="-6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Arial"/>
                <a:cs typeface="Arial"/>
              </a:rPr>
              <a:t>solution</a:t>
            </a:r>
            <a:r>
              <a:rPr sz="25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Arial"/>
                <a:cs typeface="Arial"/>
              </a:rPr>
              <a:t>to</a:t>
            </a:r>
            <a:r>
              <a:rPr sz="25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Arial"/>
                <a:cs typeface="Arial"/>
              </a:rPr>
              <a:t>the flat</a:t>
            </a:r>
            <a:r>
              <a:rPr sz="25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Arial"/>
                <a:cs typeface="Arial"/>
              </a:rPr>
              <a:t>face of </a:t>
            </a:r>
            <a:r>
              <a:rPr sz="25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Arial"/>
                <a:cs typeface="Arial"/>
              </a:rPr>
              <a:t>terrace</a:t>
            </a:r>
            <a:r>
              <a:rPr sz="25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Arial"/>
                <a:cs typeface="Arial"/>
              </a:rPr>
              <a:t>region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6FC0"/>
              </a:buClr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500" spc="-5" dirty="0">
                <a:solidFill>
                  <a:srgbClr val="006FC0"/>
                </a:solidFill>
                <a:latin typeface="Arial"/>
                <a:cs typeface="Arial"/>
              </a:rPr>
              <a:t>From this position, </a:t>
            </a:r>
            <a:r>
              <a:rPr sz="2500" spc="-10" dirty="0">
                <a:solidFill>
                  <a:srgbClr val="006FC0"/>
                </a:solidFill>
                <a:latin typeface="Arial"/>
                <a:cs typeface="Arial"/>
              </a:rPr>
              <a:t>diffuses </a:t>
            </a:r>
            <a:r>
              <a:rPr sz="2500" spc="-6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Arial"/>
                <a:cs typeface="Arial"/>
              </a:rPr>
              <a:t>on the surface, seeking a </a:t>
            </a:r>
            <a:r>
              <a:rPr sz="25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Arial"/>
                <a:cs typeface="Arial"/>
              </a:rPr>
              <a:t>position</a:t>
            </a:r>
            <a:r>
              <a:rPr sz="25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sz="25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Arial"/>
                <a:cs typeface="Arial"/>
              </a:rPr>
              <a:t>lower</a:t>
            </a:r>
            <a:r>
              <a:rPr sz="25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Arial"/>
                <a:cs typeface="Arial"/>
              </a:rPr>
              <a:t>energy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6FC0"/>
              </a:buClr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500" spc="-5" dirty="0">
                <a:solidFill>
                  <a:srgbClr val="006FC0"/>
                </a:solidFill>
                <a:latin typeface="Arial"/>
                <a:cs typeface="Arial"/>
              </a:rPr>
              <a:t>Final</a:t>
            </a:r>
            <a:r>
              <a:rPr sz="25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Arial"/>
                <a:cs typeface="Arial"/>
              </a:rPr>
              <a:t>position</a:t>
            </a:r>
            <a:r>
              <a:rPr sz="25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Arial"/>
                <a:cs typeface="Arial"/>
              </a:rPr>
              <a:t>is</a:t>
            </a:r>
            <a:r>
              <a:rPr sz="25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Arial"/>
                <a:cs typeface="Arial"/>
              </a:rPr>
              <a:t>a kink</a:t>
            </a:r>
            <a:r>
              <a:rPr sz="25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Arial"/>
                <a:cs typeface="Arial"/>
              </a:rPr>
              <a:t>site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23" name="Espace réservé du numéro de diapositive 11">
            <a:extLst>
              <a:ext uri="{FF2B5EF4-FFF2-40B4-BE49-F238E27FC236}">
                <a16:creationId xmlns:a16="http://schemas.microsoft.com/office/drawing/2014/main" id="{5F45BD78-C4E6-4D2D-AB67-E56EBC87B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42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01470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DBC54C60-856D-4B68-971B-E6BAA44CDF1D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5)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Nucleation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and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growth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AF03C4-A655-4691-A9A7-9356416C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34BCB1-CD3E-4068-8B69-E3F0ADBE1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object 3">
            <a:extLst>
              <a:ext uri="{FF2B5EF4-FFF2-40B4-BE49-F238E27FC236}">
                <a16:creationId xmlns:a16="http://schemas.microsoft.com/office/drawing/2014/main" id="{AE72009B-3766-4EB3-8CE9-B2FC4502D5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2971800"/>
            <a:ext cx="5257800" cy="345885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3A7ED33-C5EC-45EB-81CA-7B4CFBEC6369}"/>
              </a:ext>
            </a:extLst>
          </p:cNvPr>
          <p:cNvSpPr txBox="1"/>
          <p:nvPr/>
        </p:nvSpPr>
        <p:spPr>
          <a:xfrm>
            <a:off x="457200" y="146705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Nucleation</a:t>
            </a:r>
            <a:r>
              <a:rPr lang="fr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sites </a:t>
            </a:r>
            <a:r>
              <a:rPr lang="fr-CH" sz="2000" dirty="0">
                <a:sym typeface="Wingdings" panose="05000000000000000000" pitchFamily="2" charset="2"/>
              </a:rPr>
              <a:t>= </a:t>
            </a:r>
            <a:r>
              <a:rPr lang="fr-CH" sz="2000" dirty="0" err="1">
                <a:sym typeface="Wingdings" panose="05000000000000000000" pitchFamily="2" charset="2"/>
              </a:rPr>
              <a:t>defects</a:t>
            </a:r>
            <a:r>
              <a:rPr lang="fr-CH" sz="2000" dirty="0">
                <a:sym typeface="Wingdings" panose="05000000000000000000" pitchFamily="2" charset="2"/>
              </a:rPr>
              <a:t> on the </a:t>
            </a:r>
            <a:r>
              <a:rPr lang="fr-CH" sz="2000" dirty="0" err="1">
                <a:sym typeface="Wingdings" panose="05000000000000000000" pitchFamily="2" charset="2"/>
              </a:rPr>
              <a:t>electrode</a:t>
            </a:r>
            <a:r>
              <a:rPr lang="fr-CH" sz="2000" dirty="0">
                <a:sym typeface="Wingdings" panose="05000000000000000000" pitchFamily="2" charset="2"/>
              </a:rPr>
              <a:t> surface</a:t>
            </a:r>
            <a:endParaRPr lang="fr-CH" sz="2000" dirty="0"/>
          </a:p>
          <a:p>
            <a:pPr algn="ctr"/>
            <a:r>
              <a:rPr lang="fr-CH" sz="2000" dirty="0" err="1"/>
              <a:t>Two</a:t>
            </a:r>
            <a:r>
              <a:rPr lang="fr-CH" sz="2000" dirty="0"/>
              <a:t> </a:t>
            </a:r>
            <a:r>
              <a:rPr lang="fr-CH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nucleation</a:t>
            </a:r>
            <a:r>
              <a:rPr lang="fr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regimes</a:t>
            </a:r>
            <a:r>
              <a:rPr lang="fr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CH" sz="2000" dirty="0"/>
              <a:t>progressive or </a:t>
            </a:r>
            <a:r>
              <a:rPr lang="fr-CH" sz="2000" dirty="0" err="1"/>
              <a:t>instantaneous</a:t>
            </a:r>
            <a:endParaRPr lang="fr-CH" sz="2000" dirty="0"/>
          </a:p>
          <a:p>
            <a:pPr algn="ctr"/>
            <a:r>
              <a:rPr lang="fr-CH" sz="2000" dirty="0" err="1"/>
              <a:t>Two</a:t>
            </a:r>
            <a:r>
              <a:rPr lang="fr-CH" sz="2000" dirty="0"/>
              <a:t> </a:t>
            </a:r>
            <a:r>
              <a:rPr lang="fr-CH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  <a:r>
              <a:rPr lang="fr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modes: </a:t>
            </a:r>
            <a:r>
              <a:rPr lang="fr-CH" sz="2000" dirty="0"/>
              <a:t>2D or 3D </a:t>
            </a:r>
            <a:endParaRPr lang="en-US" sz="20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EFAFB98-51B0-4D88-9C77-7256E97C05B7}"/>
              </a:ext>
            </a:extLst>
          </p:cNvPr>
          <p:cNvSpPr txBox="1"/>
          <p:nvPr/>
        </p:nvSpPr>
        <p:spPr>
          <a:xfrm>
            <a:off x="6629400" y="3588603"/>
            <a:ext cx="2362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400" spc="-5" dirty="0">
                <a:latin typeface="Arial"/>
                <a:cs typeface="Arial"/>
              </a:rPr>
              <a:t>L</a:t>
            </a:r>
            <a:r>
              <a:rPr lang="en-US" sz="2400" spc="-5" dirty="0" err="1">
                <a:latin typeface="Arial"/>
                <a:cs typeface="Arial"/>
              </a:rPr>
              <a:t>ayer</a:t>
            </a:r>
            <a:r>
              <a:rPr lang="en-US" sz="2400" spc="-5" dirty="0">
                <a:latin typeface="Arial"/>
                <a:cs typeface="Arial"/>
              </a:rPr>
              <a:t> by layer growth (2D)</a:t>
            </a:r>
            <a:endParaRPr lang="en-US" sz="2400" dirty="0"/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B7216BA9-EBA3-4E0E-8A45-F5619C6378BA}"/>
              </a:ext>
            </a:extLst>
          </p:cNvPr>
          <p:cNvSpPr/>
          <p:nvPr/>
        </p:nvSpPr>
        <p:spPr>
          <a:xfrm>
            <a:off x="6477000" y="2991927"/>
            <a:ext cx="152400" cy="20227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C98534A-3FD2-4D32-8A32-EBD5533FB1E6}"/>
              </a:ext>
            </a:extLst>
          </p:cNvPr>
          <p:cNvSpPr txBox="1"/>
          <p:nvPr/>
        </p:nvSpPr>
        <p:spPr>
          <a:xfrm>
            <a:off x="6500037" y="5494222"/>
            <a:ext cx="2362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400" spc="-5" dirty="0">
                <a:latin typeface="Arial"/>
                <a:cs typeface="Arial"/>
              </a:rPr>
              <a:t>3D </a:t>
            </a:r>
            <a:r>
              <a:rPr lang="fr-CH" sz="2400" spc="-5" dirty="0" err="1">
                <a:latin typeface="Arial"/>
                <a:cs typeface="Arial"/>
              </a:rPr>
              <a:t>growth</a:t>
            </a:r>
            <a:r>
              <a:rPr lang="fr-CH" sz="2400" spc="-5" dirty="0">
                <a:latin typeface="Arial"/>
                <a:cs typeface="Arial"/>
              </a:rPr>
              <a:t> of </a:t>
            </a:r>
            <a:r>
              <a:rPr lang="fr-CH" sz="2400" spc="-5" dirty="0" err="1">
                <a:latin typeface="Arial"/>
                <a:cs typeface="Arial"/>
              </a:rPr>
              <a:t>nuclei</a:t>
            </a:r>
            <a:r>
              <a:rPr lang="fr-CH" sz="2400" spc="-5" dirty="0">
                <a:latin typeface="Arial"/>
                <a:cs typeface="Arial"/>
              </a:rPr>
              <a:t> </a:t>
            </a:r>
            <a:endParaRPr lang="en-US" sz="2400" dirty="0"/>
          </a:p>
        </p:txBody>
      </p:sp>
      <p:sp>
        <p:nvSpPr>
          <p:cNvPr id="25" name="Espace réservé du numéro de diapositive 11">
            <a:extLst>
              <a:ext uri="{FF2B5EF4-FFF2-40B4-BE49-F238E27FC236}">
                <a16:creationId xmlns:a16="http://schemas.microsoft.com/office/drawing/2014/main" id="{633BE66C-F187-4F3B-9F32-4D3B95EB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43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80130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213757"/>
            <a:ext cx="79247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V) </a:t>
            </a:r>
            <a:r>
              <a:rPr lang="fr-CH" spc="-5" dirty="0" err="1"/>
              <a:t>Electrodeposition</a:t>
            </a:r>
            <a:r>
              <a:rPr lang="fr-CH" spc="-5" dirty="0"/>
              <a:t> </a:t>
            </a:r>
            <a:r>
              <a:rPr lang="fr-CH" spc="-5" dirty="0" err="1"/>
              <a:t>mechanism</a:t>
            </a:r>
            <a:r>
              <a:rPr lang="fr-CH" spc="-5" dirty="0"/>
              <a:t> and </a:t>
            </a:r>
            <a:r>
              <a:rPr lang="fr-CH" spc="-5" dirty="0" err="1"/>
              <a:t>kinetics</a:t>
            </a:r>
            <a:endParaRPr spc="-5" dirty="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DBC54C60-856D-4B68-971B-E6BAA44CDF1D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5)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Nucleation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and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growth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AF03C4-A655-4691-A9A7-9356416C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34BCB1-CD3E-4068-8B69-E3F0ADBE1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A7ED33-C5EC-45EB-81CA-7B4CFBEC6369}"/>
              </a:ext>
            </a:extLst>
          </p:cNvPr>
          <p:cNvSpPr txBox="1"/>
          <p:nvPr/>
        </p:nvSpPr>
        <p:spPr>
          <a:xfrm>
            <a:off x="457200" y="1537458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8955" marR="5080" indent="-516890" algn="ctr">
              <a:lnSpc>
                <a:spcPct val="100000"/>
              </a:lnSpc>
              <a:spcBef>
                <a:spcPts val="95"/>
              </a:spcBef>
            </a:pPr>
            <a:r>
              <a:rPr lang="en-US" sz="1800" spc="-5" dirty="0">
                <a:solidFill>
                  <a:srgbClr val="00AFEF"/>
                </a:solidFill>
                <a:latin typeface="Arial"/>
                <a:cs typeface="Arial"/>
              </a:rPr>
              <a:t>Competition between nucleation and growth processes </a:t>
            </a:r>
            <a:r>
              <a:rPr lang="en-US" sz="1800" spc="-10" dirty="0">
                <a:solidFill>
                  <a:srgbClr val="00AFEF"/>
                </a:solidFill>
                <a:latin typeface="Arial"/>
                <a:cs typeface="Arial"/>
              </a:rPr>
              <a:t>is </a:t>
            </a:r>
            <a:r>
              <a:rPr lang="en-US" sz="1800" spc="-6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lang="en-US" sz="1800" spc="-5" dirty="0">
                <a:solidFill>
                  <a:srgbClr val="00AFEF"/>
                </a:solidFill>
                <a:latin typeface="Arial"/>
                <a:cs typeface="Arial"/>
              </a:rPr>
              <a:t>strongly</a:t>
            </a:r>
            <a:r>
              <a:rPr lang="en-US" sz="180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lang="en-US" sz="1800" spc="-5" dirty="0">
                <a:solidFill>
                  <a:srgbClr val="00AFEF"/>
                </a:solidFill>
                <a:latin typeface="Arial"/>
                <a:cs typeface="Arial"/>
              </a:rPr>
              <a:t>influenced</a:t>
            </a:r>
            <a:r>
              <a:rPr lang="en-US" sz="1800" spc="-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lang="en-US" sz="1800" spc="-5" dirty="0">
                <a:solidFill>
                  <a:srgbClr val="00AFEF"/>
                </a:solidFill>
                <a:latin typeface="Arial"/>
                <a:cs typeface="Arial"/>
              </a:rPr>
              <a:t>by</a:t>
            </a:r>
            <a:r>
              <a:rPr lang="en-US" sz="180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lang="en-US" sz="1800" spc="-5" dirty="0">
                <a:solidFill>
                  <a:srgbClr val="00AFEF"/>
                </a:solidFill>
                <a:latin typeface="Arial"/>
                <a:cs typeface="Arial"/>
              </a:rPr>
              <a:t>the</a:t>
            </a:r>
            <a:r>
              <a:rPr lang="en-US" sz="180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AFEF"/>
                </a:solidFill>
                <a:latin typeface="Arial"/>
                <a:cs typeface="Arial"/>
              </a:rPr>
              <a:t>electrodeposition kinetics 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991995E-004B-4A72-AB3E-214D458BC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5000" y="2567938"/>
            <a:ext cx="5334000" cy="3147062"/>
          </a:xfrm>
          <a:prstGeom prst="rect">
            <a:avLst/>
          </a:prstGeom>
        </p:spPr>
      </p:pic>
      <p:sp>
        <p:nvSpPr>
          <p:cNvPr id="33" name="Espace réservé du numéro de diapositive 11">
            <a:extLst>
              <a:ext uri="{FF2B5EF4-FFF2-40B4-BE49-F238E27FC236}">
                <a16:creationId xmlns:a16="http://schemas.microsoft.com/office/drawing/2014/main" id="{34A1BE5D-C0A0-40FC-8391-91BD4177E47A}"/>
              </a:ext>
            </a:extLst>
          </p:cNvPr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400" smtClean="0"/>
              <a:pPr/>
              <a:t>44</a:t>
            </a:fld>
            <a:endParaRPr lang="en-US" sz="140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CE802CC-3D33-4E97-9679-1A4D73713811}"/>
              </a:ext>
            </a:extLst>
          </p:cNvPr>
          <p:cNvSpPr txBox="1"/>
          <p:nvPr/>
        </p:nvSpPr>
        <p:spPr>
          <a:xfrm>
            <a:off x="228600" y="5943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err="1"/>
              <a:t>Nucleation</a:t>
            </a:r>
            <a:r>
              <a:rPr lang="fr-CH" sz="2400" dirty="0"/>
              <a:t> and </a:t>
            </a:r>
            <a:r>
              <a:rPr lang="fr-CH" sz="2400" dirty="0" err="1"/>
              <a:t>growth</a:t>
            </a:r>
            <a:r>
              <a:rPr lang="fr-CH" sz="2400" dirty="0"/>
              <a:t> modes and the </a:t>
            </a:r>
            <a:r>
              <a:rPr lang="fr-CH" sz="2400" dirty="0" err="1"/>
              <a:t>effect</a:t>
            </a:r>
            <a:r>
              <a:rPr lang="fr-CH" sz="2400" dirty="0"/>
              <a:t> of </a:t>
            </a:r>
            <a:r>
              <a:rPr lang="fr-CH" sz="2400" dirty="0" err="1"/>
              <a:t>electrodeposition</a:t>
            </a:r>
            <a:r>
              <a:rPr lang="fr-CH" sz="2400" dirty="0"/>
              <a:t> </a:t>
            </a:r>
            <a:r>
              <a:rPr lang="fr-CH" sz="2400" dirty="0" err="1"/>
              <a:t>parameters</a:t>
            </a:r>
            <a:r>
              <a:rPr lang="fr-CH" sz="2400" dirty="0"/>
              <a:t> </a:t>
            </a:r>
            <a:r>
              <a:rPr lang="fr-CH" sz="2400" dirty="0" err="1"/>
              <a:t>will</a:t>
            </a:r>
            <a:r>
              <a:rPr lang="fr-CH" sz="2400" dirty="0"/>
              <a:t> </a:t>
            </a:r>
            <a:r>
              <a:rPr lang="fr-CH" sz="2400" dirty="0" err="1"/>
              <a:t>be</a:t>
            </a:r>
            <a:r>
              <a:rPr lang="fr-CH" sz="2400" dirty="0"/>
              <a:t> </a:t>
            </a:r>
            <a:r>
              <a:rPr lang="fr-CH" sz="2400" dirty="0" err="1"/>
              <a:t>described</a:t>
            </a:r>
            <a:r>
              <a:rPr lang="fr-CH" sz="2400" dirty="0"/>
              <a:t> in the </a:t>
            </a:r>
            <a:r>
              <a:rPr lang="fr-CH" sz="2400" dirty="0" err="1"/>
              <a:t>next</a:t>
            </a:r>
            <a:r>
              <a:rPr lang="fr-CH" sz="2400" dirty="0"/>
              <a:t> </a:t>
            </a:r>
            <a:r>
              <a:rPr lang="fr-CH" sz="2400" dirty="0" err="1"/>
              <a:t>chapter</a:t>
            </a:r>
            <a:r>
              <a:rPr lang="fr-CH" sz="2400" dirty="0"/>
              <a:t>.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516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4402" y="213757"/>
            <a:ext cx="73151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I) </a:t>
            </a:r>
            <a:r>
              <a:rPr lang="fr-CH" spc="-5" dirty="0" err="1"/>
              <a:t>Electrodeposition</a:t>
            </a:r>
            <a:r>
              <a:rPr lang="fr-CH" spc="-5" dirty="0"/>
              <a:t> process: an </a:t>
            </a:r>
            <a:r>
              <a:rPr lang="fr-CH" spc="-5" dirty="0" err="1"/>
              <a:t>overview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1628458" y="914400"/>
            <a:ext cx="5887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Typical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3-electrodes setup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4" name="object 3">
            <a:extLst>
              <a:ext uri="{FF2B5EF4-FFF2-40B4-BE49-F238E27FC236}">
                <a16:creationId xmlns:a16="http://schemas.microsoft.com/office/drawing/2014/main" id="{831703C0-047D-4EA5-9D4A-BCD452B80DB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399" y="1600200"/>
            <a:ext cx="4455695" cy="32766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CD7F0EA-6519-4F10-AB9F-1F67440BD9D3}"/>
              </a:ext>
            </a:extLst>
          </p:cNvPr>
          <p:cNvSpPr txBox="1"/>
          <p:nvPr/>
        </p:nvSpPr>
        <p:spPr>
          <a:xfrm>
            <a:off x="5562600" y="2665274"/>
            <a:ext cx="327660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err="1"/>
              <a:t>Measure</a:t>
            </a:r>
            <a:r>
              <a:rPr lang="fr-CH" dirty="0"/>
              <a:t> the </a:t>
            </a:r>
            <a:r>
              <a:rPr lang="fr-CH" dirty="0" err="1"/>
              <a:t>substrate</a:t>
            </a:r>
            <a:r>
              <a:rPr lang="fr-CH" dirty="0"/>
              <a:t> </a:t>
            </a:r>
            <a:r>
              <a:rPr lang="fr-CH" dirty="0" err="1"/>
              <a:t>potential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a </a:t>
            </a:r>
            <a:r>
              <a:rPr lang="fr-CH" dirty="0" err="1"/>
              <a:t>reference</a:t>
            </a:r>
            <a:r>
              <a:rPr lang="fr-CH" dirty="0"/>
              <a:t> </a:t>
            </a:r>
            <a:r>
              <a:rPr lang="fr-CH" dirty="0" err="1"/>
              <a:t>electrode</a:t>
            </a:r>
            <a:endParaRPr lang="fr-CH" dirty="0"/>
          </a:p>
          <a:p>
            <a:endParaRPr lang="fr-CH" dirty="0"/>
          </a:p>
          <a:p>
            <a:r>
              <a:rPr lang="fr-CH" dirty="0"/>
              <a:t>The </a:t>
            </a:r>
            <a:r>
              <a:rPr lang="fr-CH" dirty="0" err="1"/>
              <a:t>current</a:t>
            </a:r>
            <a:r>
              <a:rPr lang="fr-CH" dirty="0"/>
              <a:t> passes </a:t>
            </a:r>
            <a:r>
              <a:rPr lang="fr-CH" dirty="0" err="1"/>
              <a:t>between</a:t>
            </a:r>
            <a:r>
              <a:rPr lang="fr-CH" dirty="0"/>
              <a:t> the </a:t>
            </a:r>
            <a:r>
              <a:rPr lang="fr-CH" b="1" dirty="0" err="1"/>
              <a:t>working</a:t>
            </a:r>
            <a:r>
              <a:rPr lang="fr-CH" b="1" dirty="0"/>
              <a:t> </a:t>
            </a:r>
            <a:r>
              <a:rPr lang="fr-CH" b="1" dirty="0" err="1"/>
              <a:t>electrode</a:t>
            </a:r>
            <a:r>
              <a:rPr lang="fr-CH" dirty="0"/>
              <a:t> (cathode) and the </a:t>
            </a:r>
            <a:r>
              <a:rPr lang="fr-CH" b="1" dirty="0" err="1"/>
              <a:t>counter</a:t>
            </a:r>
            <a:r>
              <a:rPr lang="fr-CH" b="1" dirty="0"/>
              <a:t> </a:t>
            </a:r>
            <a:r>
              <a:rPr lang="fr-CH" b="1" dirty="0" err="1"/>
              <a:t>electrode</a:t>
            </a:r>
            <a:r>
              <a:rPr lang="fr-CH" b="1" dirty="0"/>
              <a:t> </a:t>
            </a:r>
            <a:r>
              <a:rPr lang="fr-CH" dirty="0"/>
              <a:t>(anode)</a:t>
            </a:r>
            <a:endParaRPr lang="en-US" dirty="0"/>
          </a:p>
        </p:txBody>
      </p:sp>
      <p:sp>
        <p:nvSpPr>
          <p:cNvPr id="6" name="Espace réservé du numéro de diapositive 11">
            <a:extLst>
              <a:ext uri="{FF2B5EF4-FFF2-40B4-BE49-F238E27FC236}">
                <a16:creationId xmlns:a16="http://schemas.microsoft.com/office/drawing/2014/main" id="{F557017C-4071-45DB-9D30-FBF27AA2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5</a:t>
            </a:fld>
            <a:endParaRPr lang="en-US" sz="1400"/>
          </a:p>
        </p:txBody>
      </p:sp>
      <p:sp>
        <p:nvSpPr>
          <p:cNvPr id="7" name="ZoneTexte 31">
            <a:extLst>
              <a:ext uri="{FF2B5EF4-FFF2-40B4-BE49-F238E27FC236}">
                <a16:creationId xmlns:a16="http://schemas.microsoft.com/office/drawing/2014/main" id="{C9E3A5FD-31AF-4AFC-9DA6-580BDBEC7DBD}"/>
              </a:ext>
            </a:extLst>
          </p:cNvPr>
          <p:cNvSpPr txBox="1"/>
          <p:nvPr/>
        </p:nvSpPr>
        <p:spPr>
          <a:xfrm>
            <a:off x="2133601" y="5029200"/>
            <a:ext cx="4876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fr-CH" dirty="0"/>
              <a:t>Electrode-</a:t>
            </a:r>
            <a:r>
              <a:rPr lang="fr-CH" dirty="0" err="1"/>
              <a:t>electrolyte</a:t>
            </a:r>
            <a:r>
              <a:rPr lang="fr-CH" dirty="0"/>
              <a:t> interface (double layer)</a:t>
            </a: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fr-CH" dirty="0"/>
              <a:t>Charge </a:t>
            </a:r>
            <a:r>
              <a:rPr lang="fr-CH" dirty="0" err="1"/>
              <a:t>transfer</a:t>
            </a:r>
            <a:r>
              <a:rPr lang="fr-CH" dirty="0"/>
              <a:t> and mass </a:t>
            </a:r>
            <a:r>
              <a:rPr lang="fr-CH" dirty="0" err="1"/>
              <a:t>transfer</a:t>
            </a:r>
            <a:endParaRPr lang="fr-CH" dirty="0"/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fr-CH" dirty="0" err="1"/>
              <a:t>Atomistic</a:t>
            </a:r>
            <a:r>
              <a:rPr lang="fr-CH" dirty="0"/>
              <a:t> aspects of </a:t>
            </a:r>
            <a:r>
              <a:rPr lang="fr-CH" dirty="0" err="1"/>
              <a:t>electrocrystallization</a:t>
            </a:r>
            <a:endParaRPr lang="fr-CH" dirty="0"/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fr-CH" dirty="0" err="1"/>
              <a:t>Nucleation</a:t>
            </a:r>
            <a:r>
              <a:rPr lang="fr-CH" dirty="0"/>
              <a:t> and </a:t>
            </a:r>
            <a:r>
              <a:rPr lang="fr-CH" dirty="0" err="1"/>
              <a:t>growth</a:t>
            </a:r>
            <a:endParaRPr lang="fr-CH" dirty="0"/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fr-CH" dirty="0"/>
              <a:t>Structure and </a:t>
            </a:r>
            <a:r>
              <a:rPr lang="fr-CH" dirty="0" err="1"/>
              <a:t>properties</a:t>
            </a:r>
            <a:r>
              <a:rPr lang="fr-CH" dirty="0"/>
              <a:t> of </a:t>
            </a:r>
            <a:r>
              <a:rPr lang="fr-CH" dirty="0" err="1"/>
              <a:t>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4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4402" y="213757"/>
            <a:ext cx="73151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II) </a:t>
            </a:r>
            <a:r>
              <a:rPr lang="fr-CH" spc="-5" dirty="0" err="1"/>
              <a:t>Metals</a:t>
            </a:r>
            <a:r>
              <a:rPr lang="fr-CH" spc="-5" dirty="0"/>
              <a:t> and </a:t>
            </a:r>
            <a:r>
              <a:rPr lang="fr-CH" spc="-5" dirty="0" err="1"/>
              <a:t>metallic</a:t>
            </a:r>
            <a:r>
              <a:rPr lang="fr-CH" spc="-5" dirty="0"/>
              <a:t> surfaces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1628458" y="914400"/>
            <a:ext cx="5887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Metal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M: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definition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2875E186-891F-4BF9-820F-C296EB84FF06}"/>
              </a:ext>
            </a:extLst>
          </p:cNvPr>
          <p:cNvGrpSpPr/>
          <p:nvPr/>
        </p:nvGrpSpPr>
        <p:grpSpPr>
          <a:xfrm>
            <a:off x="1465791" y="1828800"/>
            <a:ext cx="6212418" cy="2728469"/>
            <a:chOff x="-602493" y="2148331"/>
            <a:chExt cx="6212418" cy="2728469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32AA9C77-E386-4331-9198-B2E1E98DBF2A}"/>
                </a:ext>
              </a:extLst>
            </p:cNvPr>
            <p:cNvSpPr/>
            <p:nvPr/>
          </p:nvSpPr>
          <p:spPr>
            <a:xfrm>
              <a:off x="381000" y="2667000"/>
              <a:ext cx="4191000" cy="2209800"/>
            </a:xfrm>
            <a:prstGeom prst="roundRect">
              <a:avLst>
                <a:gd name="adj" fmla="val 10637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3F86A47-25C7-4E4A-AC6B-9E3E5EEEF849}"/>
                </a:ext>
              </a:extLst>
            </p:cNvPr>
            <p:cNvSpPr txBox="1"/>
            <p:nvPr/>
          </p:nvSpPr>
          <p:spPr>
            <a:xfrm>
              <a:off x="-602493" y="2148331"/>
              <a:ext cx="621241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H" sz="2000" dirty="0">
                  <a:solidFill>
                    <a:sysClr val="windowText" lastClr="000000"/>
                  </a:solidFill>
                </a:rPr>
                <a:t>A </a:t>
              </a:r>
              <a:r>
                <a:rPr lang="fr-CH" sz="2000" dirty="0" err="1">
                  <a:solidFill>
                    <a:srgbClr val="0070C0"/>
                  </a:solidFill>
                </a:rPr>
                <a:t>lattice</a:t>
              </a:r>
              <a:r>
                <a:rPr lang="fr-CH" sz="2000" dirty="0">
                  <a:solidFill>
                    <a:srgbClr val="0070C0"/>
                  </a:solidFill>
                </a:rPr>
                <a:t> of cations </a:t>
              </a:r>
              <a:r>
                <a:rPr lang="fr-CH" sz="2000" dirty="0" err="1">
                  <a:solidFill>
                    <a:srgbClr val="0070C0"/>
                  </a:solidFill>
                </a:rPr>
                <a:t>M</a:t>
              </a:r>
              <a:r>
                <a:rPr lang="fr-CH" sz="2000" baseline="30000" dirty="0" err="1">
                  <a:solidFill>
                    <a:srgbClr val="0070C0"/>
                  </a:solidFill>
                </a:rPr>
                <a:t>z</a:t>
              </a:r>
              <a:r>
                <a:rPr lang="fr-CH" sz="2000" baseline="30000" dirty="0">
                  <a:solidFill>
                    <a:srgbClr val="0070C0"/>
                  </a:solidFill>
                </a:rPr>
                <a:t>+</a:t>
              </a:r>
              <a:r>
                <a:rPr lang="fr-CH" sz="2000" dirty="0">
                  <a:solidFill>
                    <a:sysClr val="windowText" lastClr="000000"/>
                  </a:solidFill>
                </a:rPr>
                <a:t> in a </a:t>
              </a:r>
              <a:r>
                <a:rPr lang="fr-CH" sz="2000" dirty="0">
                  <a:solidFill>
                    <a:srgbClr val="FF6600"/>
                  </a:solidFill>
                </a:rPr>
                <a:t>cloud of free </a:t>
              </a:r>
              <a:r>
                <a:rPr lang="fr-CH" sz="2000" dirty="0" err="1">
                  <a:solidFill>
                    <a:srgbClr val="FF6600"/>
                  </a:solidFill>
                </a:rPr>
                <a:t>electrons</a:t>
              </a:r>
              <a:endParaRPr lang="en-US" sz="2000" dirty="0">
                <a:solidFill>
                  <a:srgbClr val="FF6600"/>
                </a:solidFill>
              </a:endParaRP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949E0CA6-8AF1-4D7D-BC22-FA1A0E3E72B7}"/>
                </a:ext>
              </a:extLst>
            </p:cNvPr>
            <p:cNvGrpSpPr/>
            <p:nvPr/>
          </p:nvGrpSpPr>
          <p:grpSpPr>
            <a:xfrm>
              <a:off x="457200" y="2743200"/>
              <a:ext cx="457200" cy="2057400"/>
              <a:chOff x="990600" y="2743200"/>
              <a:chExt cx="457200" cy="2057400"/>
            </a:xfrm>
          </p:grpSpPr>
          <p:sp>
            <p:nvSpPr>
              <p:cNvPr id="2" name="Ellipse 1">
                <a:extLst>
                  <a:ext uri="{FF2B5EF4-FFF2-40B4-BE49-F238E27FC236}">
                    <a16:creationId xmlns:a16="http://schemas.microsoft.com/office/drawing/2014/main" id="{EAA1223F-DB68-49F3-B3CE-39500F26986C}"/>
                  </a:ext>
                </a:extLst>
              </p:cNvPr>
              <p:cNvSpPr/>
              <p:nvPr/>
            </p:nvSpPr>
            <p:spPr>
              <a:xfrm>
                <a:off x="990600" y="2743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782F0A88-FED7-4CD9-BCCA-C943255C92BF}"/>
                  </a:ext>
                </a:extLst>
              </p:cNvPr>
              <p:cNvSpPr/>
              <p:nvPr/>
            </p:nvSpPr>
            <p:spPr>
              <a:xfrm>
                <a:off x="990600" y="3276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0EE4767A-7C92-4926-9399-ACA883735A0D}"/>
                  </a:ext>
                </a:extLst>
              </p:cNvPr>
              <p:cNvSpPr/>
              <p:nvPr/>
            </p:nvSpPr>
            <p:spPr>
              <a:xfrm>
                <a:off x="990600" y="3810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97246BCB-2340-4AD4-8689-B176177F2AD6}"/>
                  </a:ext>
                </a:extLst>
              </p:cNvPr>
              <p:cNvSpPr/>
              <p:nvPr/>
            </p:nvSpPr>
            <p:spPr>
              <a:xfrm>
                <a:off x="990600" y="4343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4C3B07D7-324E-43E9-98BF-368D3D14C3E7}"/>
                </a:ext>
              </a:extLst>
            </p:cNvPr>
            <p:cNvGrpSpPr/>
            <p:nvPr/>
          </p:nvGrpSpPr>
          <p:grpSpPr>
            <a:xfrm>
              <a:off x="968829" y="2743200"/>
              <a:ext cx="457200" cy="2057400"/>
              <a:chOff x="990600" y="2743200"/>
              <a:chExt cx="457200" cy="2057400"/>
            </a:xfrm>
          </p:grpSpPr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BF254004-2957-4615-8F2A-D2D4A3ADFA99}"/>
                  </a:ext>
                </a:extLst>
              </p:cNvPr>
              <p:cNvSpPr/>
              <p:nvPr/>
            </p:nvSpPr>
            <p:spPr>
              <a:xfrm>
                <a:off x="990600" y="2743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2A1799FC-8ACD-4CC0-89DB-0A071AF2612C}"/>
                  </a:ext>
                </a:extLst>
              </p:cNvPr>
              <p:cNvSpPr/>
              <p:nvPr/>
            </p:nvSpPr>
            <p:spPr>
              <a:xfrm>
                <a:off x="990600" y="3276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2308BB29-C19B-4C4D-AD12-514E14C002FA}"/>
                  </a:ext>
                </a:extLst>
              </p:cNvPr>
              <p:cNvSpPr/>
              <p:nvPr/>
            </p:nvSpPr>
            <p:spPr>
              <a:xfrm>
                <a:off x="990600" y="3810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E0DF79CC-329D-4E80-A9C9-ED8A8FE4A324}"/>
                  </a:ext>
                </a:extLst>
              </p:cNvPr>
              <p:cNvSpPr/>
              <p:nvPr/>
            </p:nvSpPr>
            <p:spPr>
              <a:xfrm>
                <a:off x="990600" y="4343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FD3CAEBE-D205-4E86-87BB-B276B9AAE4D5}"/>
                </a:ext>
              </a:extLst>
            </p:cNvPr>
            <p:cNvGrpSpPr/>
            <p:nvPr/>
          </p:nvGrpSpPr>
          <p:grpSpPr>
            <a:xfrm>
              <a:off x="1480458" y="2743200"/>
              <a:ext cx="457200" cy="2057400"/>
              <a:chOff x="990600" y="2743200"/>
              <a:chExt cx="457200" cy="2057400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95E5629-531F-4628-97DC-E1DCDC7869B7}"/>
                  </a:ext>
                </a:extLst>
              </p:cNvPr>
              <p:cNvSpPr/>
              <p:nvPr/>
            </p:nvSpPr>
            <p:spPr>
              <a:xfrm>
                <a:off x="990600" y="2743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9085E901-04D3-4B90-B14F-7C76D079E68A}"/>
                  </a:ext>
                </a:extLst>
              </p:cNvPr>
              <p:cNvSpPr/>
              <p:nvPr/>
            </p:nvSpPr>
            <p:spPr>
              <a:xfrm>
                <a:off x="990600" y="3276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FE369EE6-D0AE-4D12-B5B6-D897353C9B41}"/>
                  </a:ext>
                </a:extLst>
              </p:cNvPr>
              <p:cNvSpPr/>
              <p:nvPr/>
            </p:nvSpPr>
            <p:spPr>
              <a:xfrm>
                <a:off x="990600" y="3810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34DB59D1-CCB5-45DA-845D-C99C7AA065A2}"/>
                  </a:ext>
                </a:extLst>
              </p:cNvPr>
              <p:cNvSpPr/>
              <p:nvPr/>
            </p:nvSpPr>
            <p:spPr>
              <a:xfrm>
                <a:off x="990600" y="4343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7497C547-951E-4379-838D-35208AD3C5EB}"/>
                </a:ext>
              </a:extLst>
            </p:cNvPr>
            <p:cNvGrpSpPr/>
            <p:nvPr/>
          </p:nvGrpSpPr>
          <p:grpSpPr>
            <a:xfrm>
              <a:off x="1992087" y="2743200"/>
              <a:ext cx="457200" cy="2057400"/>
              <a:chOff x="990600" y="2743200"/>
              <a:chExt cx="457200" cy="2057400"/>
            </a:xfrm>
          </p:grpSpPr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9EDE90FA-BBDB-4D5B-BC8F-58624A0BFFFD}"/>
                  </a:ext>
                </a:extLst>
              </p:cNvPr>
              <p:cNvSpPr/>
              <p:nvPr/>
            </p:nvSpPr>
            <p:spPr>
              <a:xfrm>
                <a:off x="990600" y="2743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F6015313-F5BC-4397-BE14-03F28922D873}"/>
                  </a:ext>
                </a:extLst>
              </p:cNvPr>
              <p:cNvSpPr/>
              <p:nvPr/>
            </p:nvSpPr>
            <p:spPr>
              <a:xfrm>
                <a:off x="990600" y="3276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426B6A3B-36AA-480D-B516-355CA1D905DC}"/>
                  </a:ext>
                </a:extLst>
              </p:cNvPr>
              <p:cNvSpPr/>
              <p:nvPr/>
            </p:nvSpPr>
            <p:spPr>
              <a:xfrm>
                <a:off x="990600" y="3810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A0FDAE98-C897-4D4E-97BF-2B18F17F5BAF}"/>
                  </a:ext>
                </a:extLst>
              </p:cNvPr>
              <p:cNvSpPr/>
              <p:nvPr/>
            </p:nvSpPr>
            <p:spPr>
              <a:xfrm>
                <a:off x="990600" y="4343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804970FE-6DF7-4EFF-9AE7-4F91621943AC}"/>
                </a:ext>
              </a:extLst>
            </p:cNvPr>
            <p:cNvGrpSpPr/>
            <p:nvPr/>
          </p:nvGrpSpPr>
          <p:grpSpPr>
            <a:xfrm>
              <a:off x="2503716" y="2743200"/>
              <a:ext cx="457200" cy="2057400"/>
              <a:chOff x="990600" y="2743200"/>
              <a:chExt cx="457200" cy="2057400"/>
            </a:xfrm>
          </p:grpSpPr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0993BB3B-16CD-44BD-A65A-36AD75EFD20B}"/>
                  </a:ext>
                </a:extLst>
              </p:cNvPr>
              <p:cNvSpPr/>
              <p:nvPr/>
            </p:nvSpPr>
            <p:spPr>
              <a:xfrm>
                <a:off x="990600" y="2743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9D95909E-AB76-435B-BEF8-7EF3A7489B28}"/>
                  </a:ext>
                </a:extLst>
              </p:cNvPr>
              <p:cNvSpPr/>
              <p:nvPr/>
            </p:nvSpPr>
            <p:spPr>
              <a:xfrm>
                <a:off x="990600" y="3276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5CFDAA2F-F932-42B3-BFE6-4F5E29CA2F85}"/>
                  </a:ext>
                </a:extLst>
              </p:cNvPr>
              <p:cNvSpPr/>
              <p:nvPr/>
            </p:nvSpPr>
            <p:spPr>
              <a:xfrm>
                <a:off x="990600" y="3810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9EE63835-F6B2-4E55-A874-7F5371E3119D}"/>
                  </a:ext>
                </a:extLst>
              </p:cNvPr>
              <p:cNvSpPr/>
              <p:nvPr/>
            </p:nvSpPr>
            <p:spPr>
              <a:xfrm>
                <a:off x="990600" y="4343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2A8745CC-6B5B-472F-BC66-F61F4ADCF859}"/>
                </a:ext>
              </a:extLst>
            </p:cNvPr>
            <p:cNvGrpSpPr/>
            <p:nvPr/>
          </p:nvGrpSpPr>
          <p:grpSpPr>
            <a:xfrm>
              <a:off x="3015345" y="2743200"/>
              <a:ext cx="457200" cy="2057400"/>
              <a:chOff x="990600" y="2743200"/>
              <a:chExt cx="457200" cy="2057400"/>
            </a:xfrm>
          </p:grpSpPr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EE4E9F4E-6A98-4C0C-BEDD-38ACF7FEE691}"/>
                  </a:ext>
                </a:extLst>
              </p:cNvPr>
              <p:cNvSpPr/>
              <p:nvPr/>
            </p:nvSpPr>
            <p:spPr>
              <a:xfrm>
                <a:off x="990600" y="2743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C79DE5F1-C88F-4EFA-8360-442D039A76DD}"/>
                  </a:ext>
                </a:extLst>
              </p:cNvPr>
              <p:cNvSpPr/>
              <p:nvPr/>
            </p:nvSpPr>
            <p:spPr>
              <a:xfrm>
                <a:off x="990600" y="3276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E212C45C-1AA4-4F20-970C-DB3C0D16A573}"/>
                  </a:ext>
                </a:extLst>
              </p:cNvPr>
              <p:cNvSpPr/>
              <p:nvPr/>
            </p:nvSpPr>
            <p:spPr>
              <a:xfrm>
                <a:off x="990600" y="3810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1E41202D-401C-4B4E-899F-7903BFB88E8E}"/>
                  </a:ext>
                </a:extLst>
              </p:cNvPr>
              <p:cNvSpPr/>
              <p:nvPr/>
            </p:nvSpPr>
            <p:spPr>
              <a:xfrm>
                <a:off x="990600" y="4343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F8A71351-B4CD-433D-A85B-3DF8AC7CDA80}"/>
                </a:ext>
              </a:extLst>
            </p:cNvPr>
            <p:cNvGrpSpPr/>
            <p:nvPr/>
          </p:nvGrpSpPr>
          <p:grpSpPr>
            <a:xfrm>
              <a:off x="3526974" y="2743200"/>
              <a:ext cx="457200" cy="2057400"/>
              <a:chOff x="990600" y="2743200"/>
              <a:chExt cx="457200" cy="2057400"/>
            </a:xfrm>
          </p:grpSpPr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4C163334-1A1C-4484-A480-A83DC244B991}"/>
                  </a:ext>
                </a:extLst>
              </p:cNvPr>
              <p:cNvSpPr/>
              <p:nvPr/>
            </p:nvSpPr>
            <p:spPr>
              <a:xfrm>
                <a:off x="990600" y="2743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341AAB0A-0C40-404B-9213-44948127AD2D}"/>
                  </a:ext>
                </a:extLst>
              </p:cNvPr>
              <p:cNvSpPr/>
              <p:nvPr/>
            </p:nvSpPr>
            <p:spPr>
              <a:xfrm>
                <a:off x="990600" y="3276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6AFC3111-4230-4BFE-B1B1-F7BE1CC0FE63}"/>
                  </a:ext>
                </a:extLst>
              </p:cNvPr>
              <p:cNvSpPr/>
              <p:nvPr/>
            </p:nvSpPr>
            <p:spPr>
              <a:xfrm>
                <a:off x="990600" y="3810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C5B91B6A-C33E-47D0-8243-1C454CBBDB5F}"/>
                  </a:ext>
                </a:extLst>
              </p:cNvPr>
              <p:cNvSpPr/>
              <p:nvPr/>
            </p:nvSpPr>
            <p:spPr>
              <a:xfrm>
                <a:off x="990600" y="4343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70074430-5BE1-40D7-B648-9479D3A17539}"/>
                </a:ext>
              </a:extLst>
            </p:cNvPr>
            <p:cNvGrpSpPr/>
            <p:nvPr/>
          </p:nvGrpSpPr>
          <p:grpSpPr>
            <a:xfrm>
              <a:off x="4038600" y="2743200"/>
              <a:ext cx="457200" cy="2057400"/>
              <a:chOff x="990600" y="2743200"/>
              <a:chExt cx="457200" cy="2057400"/>
            </a:xfrm>
          </p:grpSpPr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103D767D-563C-4222-87CC-61F52539D564}"/>
                  </a:ext>
                </a:extLst>
              </p:cNvPr>
              <p:cNvSpPr/>
              <p:nvPr/>
            </p:nvSpPr>
            <p:spPr>
              <a:xfrm>
                <a:off x="990600" y="2743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31DA934D-887A-4DA5-906C-FE0EABF0117A}"/>
                  </a:ext>
                </a:extLst>
              </p:cNvPr>
              <p:cNvSpPr/>
              <p:nvPr/>
            </p:nvSpPr>
            <p:spPr>
              <a:xfrm>
                <a:off x="990600" y="3276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30490504-7962-4BEB-9BD3-42C0014F80E6}"/>
                  </a:ext>
                </a:extLst>
              </p:cNvPr>
              <p:cNvSpPr/>
              <p:nvPr/>
            </p:nvSpPr>
            <p:spPr>
              <a:xfrm>
                <a:off x="990600" y="3810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D2E34927-7ABF-4303-97CD-92B65E96A2AA}"/>
                  </a:ext>
                </a:extLst>
              </p:cNvPr>
              <p:cNvSpPr/>
              <p:nvPr/>
            </p:nvSpPr>
            <p:spPr>
              <a:xfrm>
                <a:off x="990600" y="4343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8B0283F-228A-475D-A28C-75418C42C6B2}"/>
                </a:ext>
              </a:extLst>
            </p:cNvPr>
            <p:cNvSpPr txBox="1"/>
            <p:nvPr/>
          </p:nvSpPr>
          <p:spPr>
            <a:xfrm>
              <a:off x="2340429" y="298112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21E55DFB-4B21-4848-B103-CA7A51639150}"/>
                </a:ext>
              </a:extLst>
            </p:cNvPr>
            <p:cNvSpPr txBox="1"/>
            <p:nvPr/>
          </p:nvSpPr>
          <p:spPr>
            <a:xfrm>
              <a:off x="2286000" y="35153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690478A-82B5-4339-9CF6-10AA861C38FF}"/>
                </a:ext>
              </a:extLst>
            </p:cNvPr>
            <p:cNvSpPr txBox="1"/>
            <p:nvPr/>
          </p:nvSpPr>
          <p:spPr>
            <a:xfrm>
              <a:off x="2362200" y="40487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72D92CB5-AE96-4733-937E-A6ADB42FE33F}"/>
                </a:ext>
              </a:extLst>
            </p:cNvPr>
            <p:cNvSpPr txBox="1"/>
            <p:nvPr/>
          </p:nvSpPr>
          <p:spPr>
            <a:xfrm>
              <a:off x="2819400" y="29718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FB2146C8-2532-424B-92C6-6D7789B3945E}"/>
                </a:ext>
              </a:extLst>
            </p:cNvPr>
            <p:cNvSpPr txBox="1"/>
            <p:nvPr/>
          </p:nvSpPr>
          <p:spPr>
            <a:xfrm>
              <a:off x="2819400" y="35153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003AD434-5018-474C-8D19-646F6DB680D0}"/>
                </a:ext>
              </a:extLst>
            </p:cNvPr>
            <p:cNvSpPr txBox="1"/>
            <p:nvPr/>
          </p:nvSpPr>
          <p:spPr>
            <a:xfrm>
              <a:off x="2819400" y="40487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75D33334-1651-4E8A-B86C-6E35F93C902E}"/>
                </a:ext>
              </a:extLst>
            </p:cNvPr>
            <p:cNvSpPr txBox="1"/>
            <p:nvPr/>
          </p:nvSpPr>
          <p:spPr>
            <a:xfrm>
              <a:off x="3352800" y="29718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1405C606-BB71-4FA4-9DD0-4B7B6B9DAD18}"/>
                </a:ext>
              </a:extLst>
            </p:cNvPr>
            <p:cNvSpPr txBox="1"/>
            <p:nvPr/>
          </p:nvSpPr>
          <p:spPr>
            <a:xfrm>
              <a:off x="3352800" y="35153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3605DF3E-C6E3-41AE-A15A-2BADD98632E6}"/>
                </a:ext>
              </a:extLst>
            </p:cNvPr>
            <p:cNvSpPr txBox="1"/>
            <p:nvPr/>
          </p:nvSpPr>
          <p:spPr>
            <a:xfrm>
              <a:off x="3352800" y="40487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6BD809A4-6388-47C2-A045-6FCDA8E83ABC}"/>
                </a:ext>
              </a:extLst>
            </p:cNvPr>
            <p:cNvSpPr txBox="1"/>
            <p:nvPr/>
          </p:nvSpPr>
          <p:spPr>
            <a:xfrm>
              <a:off x="3864429" y="298112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180A7910-32F9-4B70-ABDE-25EF53FCE149}"/>
                </a:ext>
              </a:extLst>
            </p:cNvPr>
            <p:cNvSpPr txBox="1"/>
            <p:nvPr/>
          </p:nvSpPr>
          <p:spPr>
            <a:xfrm>
              <a:off x="3810000" y="35153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7A7F513B-D36B-42F5-B953-2E8BCC0B791D}"/>
                </a:ext>
              </a:extLst>
            </p:cNvPr>
            <p:cNvSpPr txBox="1"/>
            <p:nvPr/>
          </p:nvSpPr>
          <p:spPr>
            <a:xfrm>
              <a:off x="3886200" y="40487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5E8C724A-971C-4CE1-A180-7A6131729211}"/>
                </a:ext>
              </a:extLst>
            </p:cNvPr>
            <p:cNvSpPr txBox="1"/>
            <p:nvPr/>
          </p:nvSpPr>
          <p:spPr>
            <a:xfrm>
              <a:off x="816429" y="298112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4F96A8FA-8936-49E5-87E9-9BC3853BF81E}"/>
                </a:ext>
              </a:extLst>
            </p:cNvPr>
            <p:cNvSpPr txBox="1"/>
            <p:nvPr/>
          </p:nvSpPr>
          <p:spPr>
            <a:xfrm>
              <a:off x="762000" y="35153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1E510690-E6FC-4DEA-8796-72A2FE9CECB6}"/>
                </a:ext>
              </a:extLst>
            </p:cNvPr>
            <p:cNvSpPr txBox="1"/>
            <p:nvPr/>
          </p:nvSpPr>
          <p:spPr>
            <a:xfrm>
              <a:off x="838200" y="40487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4D3C760E-20C5-4AC8-959A-B5FAE7B5837A}"/>
                </a:ext>
              </a:extLst>
            </p:cNvPr>
            <p:cNvSpPr txBox="1"/>
            <p:nvPr/>
          </p:nvSpPr>
          <p:spPr>
            <a:xfrm>
              <a:off x="1295400" y="29718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8BBF540F-10B4-44ED-9558-F3E4549A8E7D}"/>
                </a:ext>
              </a:extLst>
            </p:cNvPr>
            <p:cNvSpPr txBox="1"/>
            <p:nvPr/>
          </p:nvSpPr>
          <p:spPr>
            <a:xfrm>
              <a:off x="1295400" y="35153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055CB2A0-1437-462B-9560-8C75926FD2B2}"/>
                </a:ext>
              </a:extLst>
            </p:cNvPr>
            <p:cNvSpPr txBox="1"/>
            <p:nvPr/>
          </p:nvSpPr>
          <p:spPr>
            <a:xfrm>
              <a:off x="1295400" y="40487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A7BBDAD0-F2DD-4715-989A-7D79B7228F60}"/>
                </a:ext>
              </a:extLst>
            </p:cNvPr>
            <p:cNvSpPr txBox="1"/>
            <p:nvPr/>
          </p:nvSpPr>
          <p:spPr>
            <a:xfrm>
              <a:off x="1828800" y="29718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B1B6C340-CB74-4AEC-B8B4-2155BA65A281}"/>
                </a:ext>
              </a:extLst>
            </p:cNvPr>
            <p:cNvSpPr txBox="1"/>
            <p:nvPr/>
          </p:nvSpPr>
          <p:spPr>
            <a:xfrm>
              <a:off x="1828800" y="35153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BAC0DC5D-5BBA-4F2F-A9FD-AE9ABED7664B}"/>
                </a:ext>
              </a:extLst>
            </p:cNvPr>
            <p:cNvSpPr txBox="1"/>
            <p:nvPr/>
          </p:nvSpPr>
          <p:spPr>
            <a:xfrm>
              <a:off x="1828800" y="40487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D86EB8F5-0A46-4A5E-AEB0-C69A53F8FE07}"/>
              </a:ext>
            </a:extLst>
          </p:cNvPr>
          <p:cNvSpPr txBox="1"/>
          <p:nvPr/>
        </p:nvSpPr>
        <p:spPr>
          <a:xfrm>
            <a:off x="1371600" y="5105400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valence electrons contribute to the electronic cloud</a:t>
            </a:r>
          </a:p>
          <a:p>
            <a:endParaRPr lang="en-US" dirty="0"/>
          </a:p>
          <a:p>
            <a:r>
              <a:rPr lang="en-US" dirty="0"/>
              <a:t>Valence electrons are free of movements</a:t>
            </a:r>
          </a:p>
          <a:p>
            <a:endParaRPr lang="en-US" dirty="0"/>
          </a:p>
          <a:p>
            <a:r>
              <a:rPr lang="en-US" dirty="0"/>
              <a:t>Metal bonds: interaction of all valence electrons with all cations</a:t>
            </a:r>
          </a:p>
        </p:txBody>
      </p:sp>
      <p:sp>
        <p:nvSpPr>
          <p:cNvPr id="69" name="Espace réservé du numéro de diapositive 11">
            <a:extLst>
              <a:ext uri="{FF2B5EF4-FFF2-40B4-BE49-F238E27FC236}">
                <a16:creationId xmlns:a16="http://schemas.microsoft.com/office/drawing/2014/main" id="{EA47FD34-E278-48E0-9575-BC540D55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9323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4402" y="213757"/>
            <a:ext cx="73151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II) </a:t>
            </a:r>
            <a:r>
              <a:rPr lang="fr-CH" spc="-5" dirty="0" err="1"/>
              <a:t>Metals</a:t>
            </a:r>
            <a:r>
              <a:rPr lang="fr-CH" spc="-5" dirty="0"/>
              <a:t> and </a:t>
            </a:r>
            <a:r>
              <a:rPr lang="fr-CH" spc="-5" dirty="0" err="1"/>
              <a:t>metallic</a:t>
            </a:r>
            <a:r>
              <a:rPr lang="fr-CH" spc="-5" dirty="0"/>
              <a:t> surfaces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1628458" y="914400"/>
            <a:ext cx="5887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Metal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M: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Defects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2875E186-891F-4BF9-820F-C296EB84FF06}"/>
              </a:ext>
            </a:extLst>
          </p:cNvPr>
          <p:cNvGrpSpPr/>
          <p:nvPr/>
        </p:nvGrpSpPr>
        <p:grpSpPr>
          <a:xfrm>
            <a:off x="1465791" y="1828800"/>
            <a:ext cx="6212418" cy="2728469"/>
            <a:chOff x="-602493" y="2148331"/>
            <a:chExt cx="6212418" cy="2728469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32AA9C77-E386-4331-9198-B2E1E98DBF2A}"/>
                </a:ext>
              </a:extLst>
            </p:cNvPr>
            <p:cNvSpPr/>
            <p:nvPr/>
          </p:nvSpPr>
          <p:spPr>
            <a:xfrm>
              <a:off x="381000" y="2667000"/>
              <a:ext cx="4191000" cy="2209800"/>
            </a:xfrm>
            <a:prstGeom prst="roundRect">
              <a:avLst>
                <a:gd name="adj" fmla="val 10637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3F86A47-25C7-4E4A-AC6B-9E3E5EEEF849}"/>
                </a:ext>
              </a:extLst>
            </p:cNvPr>
            <p:cNvSpPr txBox="1"/>
            <p:nvPr/>
          </p:nvSpPr>
          <p:spPr>
            <a:xfrm>
              <a:off x="-602493" y="2148331"/>
              <a:ext cx="621241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H" sz="2000" dirty="0">
                  <a:solidFill>
                    <a:sysClr val="windowText" lastClr="000000"/>
                  </a:solidFill>
                </a:rPr>
                <a:t>A </a:t>
              </a:r>
              <a:r>
                <a:rPr lang="fr-CH" sz="2000" dirty="0" err="1">
                  <a:solidFill>
                    <a:srgbClr val="0070C0"/>
                  </a:solidFill>
                </a:rPr>
                <a:t>lattice</a:t>
              </a:r>
              <a:r>
                <a:rPr lang="fr-CH" sz="2000" dirty="0">
                  <a:solidFill>
                    <a:srgbClr val="0070C0"/>
                  </a:solidFill>
                </a:rPr>
                <a:t> of cations </a:t>
              </a:r>
              <a:r>
                <a:rPr lang="fr-CH" sz="2000" dirty="0" err="1">
                  <a:solidFill>
                    <a:srgbClr val="0070C0"/>
                  </a:solidFill>
                </a:rPr>
                <a:t>M</a:t>
              </a:r>
              <a:r>
                <a:rPr lang="fr-CH" sz="2000" baseline="30000" dirty="0" err="1">
                  <a:solidFill>
                    <a:srgbClr val="0070C0"/>
                  </a:solidFill>
                </a:rPr>
                <a:t>z</a:t>
              </a:r>
              <a:r>
                <a:rPr lang="fr-CH" sz="2000" baseline="30000" dirty="0">
                  <a:solidFill>
                    <a:srgbClr val="0070C0"/>
                  </a:solidFill>
                </a:rPr>
                <a:t>+</a:t>
              </a:r>
              <a:r>
                <a:rPr lang="fr-CH" sz="2000" dirty="0">
                  <a:solidFill>
                    <a:sysClr val="windowText" lastClr="000000"/>
                  </a:solidFill>
                </a:rPr>
                <a:t> in a </a:t>
              </a:r>
              <a:r>
                <a:rPr lang="fr-CH" sz="2000" dirty="0">
                  <a:solidFill>
                    <a:srgbClr val="FF6600"/>
                  </a:solidFill>
                </a:rPr>
                <a:t>cloud of free </a:t>
              </a:r>
              <a:r>
                <a:rPr lang="fr-CH" sz="2000" dirty="0" err="1">
                  <a:solidFill>
                    <a:srgbClr val="FF6600"/>
                  </a:solidFill>
                </a:rPr>
                <a:t>electrons</a:t>
              </a:r>
              <a:endParaRPr lang="en-US" sz="2000" dirty="0">
                <a:solidFill>
                  <a:srgbClr val="FF6600"/>
                </a:solidFill>
              </a:endParaRP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949E0CA6-8AF1-4D7D-BC22-FA1A0E3E72B7}"/>
                </a:ext>
              </a:extLst>
            </p:cNvPr>
            <p:cNvGrpSpPr/>
            <p:nvPr/>
          </p:nvGrpSpPr>
          <p:grpSpPr>
            <a:xfrm>
              <a:off x="457200" y="2743200"/>
              <a:ext cx="457200" cy="2057400"/>
              <a:chOff x="990600" y="2743200"/>
              <a:chExt cx="457200" cy="2057400"/>
            </a:xfrm>
          </p:grpSpPr>
          <p:sp>
            <p:nvSpPr>
              <p:cNvPr id="2" name="Ellipse 1">
                <a:extLst>
                  <a:ext uri="{FF2B5EF4-FFF2-40B4-BE49-F238E27FC236}">
                    <a16:creationId xmlns:a16="http://schemas.microsoft.com/office/drawing/2014/main" id="{EAA1223F-DB68-49F3-B3CE-39500F26986C}"/>
                  </a:ext>
                </a:extLst>
              </p:cNvPr>
              <p:cNvSpPr/>
              <p:nvPr/>
            </p:nvSpPr>
            <p:spPr>
              <a:xfrm>
                <a:off x="990600" y="2743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782F0A88-FED7-4CD9-BCCA-C943255C92BF}"/>
                  </a:ext>
                </a:extLst>
              </p:cNvPr>
              <p:cNvSpPr/>
              <p:nvPr/>
            </p:nvSpPr>
            <p:spPr>
              <a:xfrm>
                <a:off x="990600" y="3276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0EE4767A-7C92-4926-9399-ACA883735A0D}"/>
                  </a:ext>
                </a:extLst>
              </p:cNvPr>
              <p:cNvSpPr/>
              <p:nvPr/>
            </p:nvSpPr>
            <p:spPr>
              <a:xfrm>
                <a:off x="990600" y="3810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97246BCB-2340-4AD4-8689-B176177F2AD6}"/>
                  </a:ext>
                </a:extLst>
              </p:cNvPr>
              <p:cNvSpPr/>
              <p:nvPr/>
            </p:nvSpPr>
            <p:spPr>
              <a:xfrm>
                <a:off x="990600" y="4343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4C3B07D7-324E-43E9-98BF-368D3D14C3E7}"/>
                </a:ext>
              </a:extLst>
            </p:cNvPr>
            <p:cNvGrpSpPr/>
            <p:nvPr/>
          </p:nvGrpSpPr>
          <p:grpSpPr>
            <a:xfrm>
              <a:off x="968829" y="2743200"/>
              <a:ext cx="457200" cy="2057400"/>
              <a:chOff x="990600" y="2743200"/>
              <a:chExt cx="457200" cy="2057400"/>
            </a:xfrm>
          </p:grpSpPr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BF254004-2957-4615-8F2A-D2D4A3ADFA99}"/>
                  </a:ext>
                </a:extLst>
              </p:cNvPr>
              <p:cNvSpPr/>
              <p:nvPr/>
            </p:nvSpPr>
            <p:spPr>
              <a:xfrm>
                <a:off x="990600" y="2743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2A1799FC-8ACD-4CC0-89DB-0A071AF2612C}"/>
                  </a:ext>
                </a:extLst>
              </p:cNvPr>
              <p:cNvSpPr/>
              <p:nvPr/>
            </p:nvSpPr>
            <p:spPr>
              <a:xfrm>
                <a:off x="990600" y="3276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2308BB29-C19B-4C4D-AD12-514E14C002FA}"/>
                  </a:ext>
                </a:extLst>
              </p:cNvPr>
              <p:cNvSpPr/>
              <p:nvPr/>
            </p:nvSpPr>
            <p:spPr>
              <a:xfrm>
                <a:off x="990600" y="3810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E0DF79CC-329D-4E80-A9C9-ED8A8FE4A324}"/>
                  </a:ext>
                </a:extLst>
              </p:cNvPr>
              <p:cNvSpPr/>
              <p:nvPr/>
            </p:nvSpPr>
            <p:spPr>
              <a:xfrm>
                <a:off x="990600" y="4343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FD3CAEBE-D205-4E86-87BB-B276B9AAE4D5}"/>
                </a:ext>
              </a:extLst>
            </p:cNvPr>
            <p:cNvGrpSpPr/>
            <p:nvPr/>
          </p:nvGrpSpPr>
          <p:grpSpPr>
            <a:xfrm>
              <a:off x="1480458" y="2743200"/>
              <a:ext cx="457200" cy="2057400"/>
              <a:chOff x="990600" y="2743200"/>
              <a:chExt cx="457200" cy="2057400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95E5629-531F-4628-97DC-E1DCDC7869B7}"/>
                  </a:ext>
                </a:extLst>
              </p:cNvPr>
              <p:cNvSpPr/>
              <p:nvPr/>
            </p:nvSpPr>
            <p:spPr>
              <a:xfrm>
                <a:off x="990600" y="2743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9085E901-04D3-4B90-B14F-7C76D079E68A}"/>
                  </a:ext>
                </a:extLst>
              </p:cNvPr>
              <p:cNvSpPr/>
              <p:nvPr/>
            </p:nvSpPr>
            <p:spPr>
              <a:xfrm>
                <a:off x="990600" y="3276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FE369EE6-D0AE-4D12-B5B6-D897353C9B41}"/>
                  </a:ext>
                </a:extLst>
              </p:cNvPr>
              <p:cNvSpPr/>
              <p:nvPr/>
            </p:nvSpPr>
            <p:spPr>
              <a:xfrm>
                <a:off x="990600" y="3810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34DB59D1-CCB5-45DA-845D-C99C7AA065A2}"/>
                  </a:ext>
                </a:extLst>
              </p:cNvPr>
              <p:cNvSpPr/>
              <p:nvPr/>
            </p:nvSpPr>
            <p:spPr>
              <a:xfrm>
                <a:off x="990600" y="4343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7497C547-951E-4379-838D-35208AD3C5EB}"/>
                </a:ext>
              </a:extLst>
            </p:cNvPr>
            <p:cNvGrpSpPr/>
            <p:nvPr/>
          </p:nvGrpSpPr>
          <p:grpSpPr>
            <a:xfrm>
              <a:off x="1992087" y="2743200"/>
              <a:ext cx="457200" cy="2057400"/>
              <a:chOff x="990600" y="2743200"/>
              <a:chExt cx="457200" cy="2057400"/>
            </a:xfrm>
          </p:grpSpPr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9EDE90FA-BBDB-4D5B-BC8F-58624A0BFFFD}"/>
                  </a:ext>
                </a:extLst>
              </p:cNvPr>
              <p:cNvSpPr/>
              <p:nvPr/>
            </p:nvSpPr>
            <p:spPr>
              <a:xfrm>
                <a:off x="990600" y="2743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F6015313-F5BC-4397-BE14-03F28922D873}"/>
                  </a:ext>
                </a:extLst>
              </p:cNvPr>
              <p:cNvSpPr/>
              <p:nvPr/>
            </p:nvSpPr>
            <p:spPr>
              <a:xfrm>
                <a:off x="990600" y="3276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426B6A3B-36AA-480D-B516-355CA1D905DC}"/>
                  </a:ext>
                </a:extLst>
              </p:cNvPr>
              <p:cNvSpPr/>
              <p:nvPr/>
            </p:nvSpPr>
            <p:spPr>
              <a:xfrm>
                <a:off x="990600" y="3810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A0FDAE98-C897-4D4E-97BF-2B18F17F5BAF}"/>
                  </a:ext>
                </a:extLst>
              </p:cNvPr>
              <p:cNvSpPr/>
              <p:nvPr/>
            </p:nvSpPr>
            <p:spPr>
              <a:xfrm>
                <a:off x="990600" y="4343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804970FE-6DF7-4EFF-9AE7-4F91621943AC}"/>
                </a:ext>
              </a:extLst>
            </p:cNvPr>
            <p:cNvGrpSpPr/>
            <p:nvPr/>
          </p:nvGrpSpPr>
          <p:grpSpPr>
            <a:xfrm>
              <a:off x="2503716" y="2743200"/>
              <a:ext cx="457200" cy="2057400"/>
              <a:chOff x="990600" y="2743200"/>
              <a:chExt cx="457200" cy="2057400"/>
            </a:xfrm>
          </p:grpSpPr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0993BB3B-16CD-44BD-A65A-36AD75EFD20B}"/>
                  </a:ext>
                </a:extLst>
              </p:cNvPr>
              <p:cNvSpPr/>
              <p:nvPr/>
            </p:nvSpPr>
            <p:spPr>
              <a:xfrm>
                <a:off x="990600" y="2743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9D95909E-AB76-435B-BEF8-7EF3A7489B28}"/>
                  </a:ext>
                </a:extLst>
              </p:cNvPr>
              <p:cNvSpPr/>
              <p:nvPr/>
            </p:nvSpPr>
            <p:spPr>
              <a:xfrm>
                <a:off x="990600" y="3276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5CFDAA2F-F932-42B3-BFE6-4F5E29CA2F85}"/>
                  </a:ext>
                </a:extLst>
              </p:cNvPr>
              <p:cNvSpPr/>
              <p:nvPr/>
            </p:nvSpPr>
            <p:spPr>
              <a:xfrm>
                <a:off x="990600" y="3810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9EE63835-F6B2-4E55-A874-7F5371E3119D}"/>
                  </a:ext>
                </a:extLst>
              </p:cNvPr>
              <p:cNvSpPr/>
              <p:nvPr/>
            </p:nvSpPr>
            <p:spPr>
              <a:xfrm>
                <a:off x="990600" y="4343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2A8745CC-6B5B-472F-BC66-F61F4ADCF859}"/>
                </a:ext>
              </a:extLst>
            </p:cNvPr>
            <p:cNvGrpSpPr/>
            <p:nvPr/>
          </p:nvGrpSpPr>
          <p:grpSpPr>
            <a:xfrm>
              <a:off x="3015345" y="2743200"/>
              <a:ext cx="457200" cy="2057400"/>
              <a:chOff x="990600" y="2743200"/>
              <a:chExt cx="457200" cy="2057400"/>
            </a:xfrm>
          </p:grpSpPr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EE4E9F4E-6A98-4C0C-BEDD-38ACF7FEE691}"/>
                  </a:ext>
                </a:extLst>
              </p:cNvPr>
              <p:cNvSpPr/>
              <p:nvPr/>
            </p:nvSpPr>
            <p:spPr>
              <a:xfrm>
                <a:off x="990600" y="2743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C79DE5F1-C88F-4EFA-8360-442D039A76DD}"/>
                  </a:ext>
                </a:extLst>
              </p:cNvPr>
              <p:cNvSpPr/>
              <p:nvPr/>
            </p:nvSpPr>
            <p:spPr>
              <a:xfrm>
                <a:off x="990600" y="3276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E212C45C-1AA4-4F20-970C-DB3C0D16A573}"/>
                  </a:ext>
                </a:extLst>
              </p:cNvPr>
              <p:cNvSpPr/>
              <p:nvPr/>
            </p:nvSpPr>
            <p:spPr>
              <a:xfrm>
                <a:off x="990600" y="3810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1E41202D-401C-4B4E-899F-7903BFB88E8E}"/>
                  </a:ext>
                </a:extLst>
              </p:cNvPr>
              <p:cNvSpPr/>
              <p:nvPr/>
            </p:nvSpPr>
            <p:spPr>
              <a:xfrm>
                <a:off x="990600" y="4343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F8A71351-B4CD-433D-A85B-3DF8AC7CDA80}"/>
                </a:ext>
              </a:extLst>
            </p:cNvPr>
            <p:cNvGrpSpPr/>
            <p:nvPr/>
          </p:nvGrpSpPr>
          <p:grpSpPr>
            <a:xfrm>
              <a:off x="3526974" y="2743200"/>
              <a:ext cx="457200" cy="2057400"/>
              <a:chOff x="990600" y="2743200"/>
              <a:chExt cx="457200" cy="2057400"/>
            </a:xfrm>
          </p:grpSpPr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4C163334-1A1C-4484-A480-A83DC244B991}"/>
                  </a:ext>
                </a:extLst>
              </p:cNvPr>
              <p:cNvSpPr/>
              <p:nvPr/>
            </p:nvSpPr>
            <p:spPr>
              <a:xfrm>
                <a:off x="990600" y="2743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341AAB0A-0C40-404B-9213-44948127AD2D}"/>
                  </a:ext>
                </a:extLst>
              </p:cNvPr>
              <p:cNvSpPr/>
              <p:nvPr/>
            </p:nvSpPr>
            <p:spPr>
              <a:xfrm>
                <a:off x="990600" y="3276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6AFC3111-4230-4BFE-B1B1-F7BE1CC0FE63}"/>
                  </a:ext>
                </a:extLst>
              </p:cNvPr>
              <p:cNvSpPr/>
              <p:nvPr/>
            </p:nvSpPr>
            <p:spPr>
              <a:xfrm>
                <a:off x="990600" y="3810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C5B91B6A-C33E-47D0-8243-1C454CBBDB5F}"/>
                  </a:ext>
                </a:extLst>
              </p:cNvPr>
              <p:cNvSpPr/>
              <p:nvPr/>
            </p:nvSpPr>
            <p:spPr>
              <a:xfrm>
                <a:off x="990600" y="4343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70074430-5BE1-40D7-B648-9479D3A17539}"/>
                </a:ext>
              </a:extLst>
            </p:cNvPr>
            <p:cNvGrpSpPr/>
            <p:nvPr/>
          </p:nvGrpSpPr>
          <p:grpSpPr>
            <a:xfrm>
              <a:off x="4038600" y="2743200"/>
              <a:ext cx="457200" cy="2057400"/>
              <a:chOff x="990600" y="2743200"/>
              <a:chExt cx="457200" cy="2057400"/>
            </a:xfrm>
          </p:grpSpPr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103D767D-563C-4222-87CC-61F52539D564}"/>
                  </a:ext>
                </a:extLst>
              </p:cNvPr>
              <p:cNvSpPr/>
              <p:nvPr/>
            </p:nvSpPr>
            <p:spPr>
              <a:xfrm>
                <a:off x="990600" y="2743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31DA934D-887A-4DA5-906C-FE0EABF0117A}"/>
                  </a:ext>
                </a:extLst>
              </p:cNvPr>
              <p:cNvSpPr/>
              <p:nvPr/>
            </p:nvSpPr>
            <p:spPr>
              <a:xfrm>
                <a:off x="990600" y="3276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30490504-7962-4BEB-9BD3-42C0014F80E6}"/>
                  </a:ext>
                </a:extLst>
              </p:cNvPr>
              <p:cNvSpPr/>
              <p:nvPr/>
            </p:nvSpPr>
            <p:spPr>
              <a:xfrm>
                <a:off x="990600" y="3810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D2E34927-7ABF-4303-97CD-92B65E96A2AA}"/>
                  </a:ext>
                </a:extLst>
              </p:cNvPr>
              <p:cNvSpPr/>
              <p:nvPr/>
            </p:nvSpPr>
            <p:spPr>
              <a:xfrm>
                <a:off x="990600" y="4343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4000" dirty="0">
                    <a:solidFill>
                      <a:schemeClr val="bg1"/>
                    </a:solidFill>
                  </a:rPr>
                  <a:t>+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8B0283F-228A-475D-A28C-75418C42C6B2}"/>
                </a:ext>
              </a:extLst>
            </p:cNvPr>
            <p:cNvSpPr txBox="1"/>
            <p:nvPr/>
          </p:nvSpPr>
          <p:spPr>
            <a:xfrm>
              <a:off x="2340429" y="298112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21E55DFB-4B21-4848-B103-CA7A51639150}"/>
                </a:ext>
              </a:extLst>
            </p:cNvPr>
            <p:cNvSpPr txBox="1"/>
            <p:nvPr/>
          </p:nvSpPr>
          <p:spPr>
            <a:xfrm>
              <a:off x="2286000" y="35153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690478A-82B5-4339-9CF6-10AA861C38FF}"/>
                </a:ext>
              </a:extLst>
            </p:cNvPr>
            <p:cNvSpPr txBox="1"/>
            <p:nvPr/>
          </p:nvSpPr>
          <p:spPr>
            <a:xfrm>
              <a:off x="2362200" y="40487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72D92CB5-AE96-4733-937E-A6ADB42FE33F}"/>
                </a:ext>
              </a:extLst>
            </p:cNvPr>
            <p:cNvSpPr txBox="1"/>
            <p:nvPr/>
          </p:nvSpPr>
          <p:spPr>
            <a:xfrm>
              <a:off x="2819400" y="29718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FB2146C8-2532-424B-92C6-6D7789B3945E}"/>
                </a:ext>
              </a:extLst>
            </p:cNvPr>
            <p:cNvSpPr txBox="1"/>
            <p:nvPr/>
          </p:nvSpPr>
          <p:spPr>
            <a:xfrm>
              <a:off x="2819400" y="35153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003AD434-5018-474C-8D19-646F6DB680D0}"/>
                </a:ext>
              </a:extLst>
            </p:cNvPr>
            <p:cNvSpPr txBox="1"/>
            <p:nvPr/>
          </p:nvSpPr>
          <p:spPr>
            <a:xfrm>
              <a:off x="2819400" y="40487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75D33334-1651-4E8A-B86C-6E35F93C902E}"/>
                </a:ext>
              </a:extLst>
            </p:cNvPr>
            <p:cNvSpPr txBox="1"/>
            <p:nvPr/>
          </p:nvSpPr>
          <p:spPr>
            <a:xfrm>
              <a:off x="3352800" y="29718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1405C606-BB71-4FA4-9DD0-4B7B6B9DAD18}"/>
                </a:ext>
              </a:extLst>
            </p:cNvPr>
            <p:cNvSpPr txBox="1"/>
            <p:nvPr/>
          </p:nvSpPr>
          <p:spPr>
            <a:xfrm>
              <a:off x="3352800" y="35153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3605DF3E-C6E3-41AE-A15A-2BADD98632E6}"/>
                </a:ext>
              </a:extLst>
            </p:cNvPr>
            <p:cNvSpPr txBox="1"/>
            <p:nvPr/>
          </p:nvSpPr>
          <p:spPr>
            <a:xfrm>
              <a:off x="3352800" y="40487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6BD809A4-6388-47C2-A045-6FCDA8E83ABC}"/>
                </a:ext>
              </a:extLst>
            </p:cNvPr>
            <p:cNvSpPr txBox="1"/>
            <p:nvPr/>
          </p:nvSpPr>
          <p:spPr>
            <a:xfrm>
              <a:off x="3864429" y="298112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180A7910-32F9-4B70-ABDE-25EF53FCE149}"/>
                </a:ext>
              </a:extLst>
            </p:cNvPr>
            <p:cNvSpPr txBox="1"/>
            <p:nvPr/>
          </p:nvSpPr>
          <p:spPr>
            <a:xfrm>
              <a:off x="3810000" y="35153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7A7F513B-D36B-42F5-B953-2E8BCC0B791D}"/>
                </a:ext>
              </a:extLst>
            </p:cNvPr>
            <p:cNvSpPr txBox="1"/>
            <p:nvPr/>
          </p:nvSpPr>
          <p:spPr>
            <a:xfrm>
              <a:off x="3886200" y="40487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5E8C724A-971C-4CE1-A180-7A6131729211}"/>
                </a:ext>
              </a:extLst>
            </p:cNvPr>
            <p:cNvSpPr txBox="1"/>
            <p:nvPr/>
          </p:nvSpPr>
          <p:spPr>
            <a:xfrm>
              <a:off x="816429" y="298112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4F96A8FA-8936-49E5-87E9-9BC3853BF81E}"/>
                </a:ext>
              </a:extLst>
            </p:cNvPr>
            <p:cNvSpPr txBox="1"/>
            <p:nvPr/>
          </p:nvSpPr>
          <p:spPr>
            <a:xfrm>
              <a:off x="762000" y="35153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1E510690-E6FC-4DEA-8796-72A2FE9CECB6}"/>
                </a:ext>
              </a:extLst>
            </p:cNvPr>
            <p:cNvSpPr txBox="1"/>
            <p:nvPr/>
          </p:nvSpPr>
          <p:spPr>
            <a:xfrm>
              <a:off x="838200" y="40487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4D3C760E-20C5-4AC8-959A-B5FAE7B5837A}"/>
                </a:ext>
              </a:extLst>
            </p:cNvPr>
            <p:cNvSpPr txBox="1"/>
            <p:nvPr/>
          </p:nvSpPr>
          <p:spPr>
            <a:xfrm>
              <a:off x="1295400" y="29718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8BBF540F-10B4-44ED-9558-F3E4549A8E7D}"/>
                </a:ext>
              </a:extLst>
            </p:cNvPr>
            <p:cNvSpPr txBox="1"/>
            <p:nvPr/>
          </p:nvSpPr>
          <p:spPr>
            <a:xfrm>
              <a:off x="1295400" y="35153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055CB2A0-1437-462B-9560-8C75926FD2B2}"/>
                </a:ext>
              </a:extLst>
            </p:cNvPr>
            <p:cNvSpPr txBox="1"/>
            <p:nvPr/>
          </p:nvSpPr>
          <p:spPr>
            <a:xfrm>
              <a:off x="1295400" y="40487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A7BBDAD0-F2DD-4715-989A-7D79B7228F60}"/>
                </a:ext>
              </a:extLst>
            </p:cNvPr>
            <p:cNvSpPr txBox="1"/>
            <p:nvPr/>
          </p:nvSpPr>
          <p:spPr>
            <a:xfrm>
              <a:off x="1828800" y="29718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B1B6C340-CB74-4AEC-B8B4-2155BA65A281}"/>
                </a:ext>
              </a:extLst>
            </p:cNvPr>
            <p:cNvSpPr txBox="1"/>
            <p:nvPr/>
          </p:nvSpPr>
          <p:spPr>
            <a:xfrm>
              <a:off x="1828800" y="35153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BAC0DC5D-5BBA-4F2F-A9FD-AE9ABED7664B}"/>
                </a:ext>
              </a:extLst>
            </p:cNvPr>
            <p:cNvSpPr txBox="1"/>
            <p:nvPr/>
          </p:nvSpPr>
          <p:spPr>
            <a:xfrm>
              <a:off x="1828800" y="40487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b="1" dirty="0">
                  <a:solidFill>
                    <a:schemeClr val="bg1"/>
                  </a:solidFill>
                </a:rPr>
                <a:t>-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D86EB8F5-0A46-4A5E-AEB0-C69A53F8FE07}"/>
              </a:ext>
            </a:extLst>
          </p:cNvPr>
          <p:cNvSpPr txBox="1"/>
          <p:nvPr/>
        </p:nvSpPr>
        <p:spPr>
          <a:xfrm>
            <a:off x="1143000" y="48768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About 10</a:t>
            </a:r>
            <a:r>
              <a:rPr lang="en-US" baseline="30000" dirty="0"/>
              <a:t>22</a:t>
            </a:r>
            <a:r>
              <a:rPr lang="en-US" dirty="0"/>
              <a:t> atoms in 1 cm</a:t>
            </a:r>
            <a:r>
              <a:rPr lang="en-US" baseline="30000" dirty="0"/>
              <a:t>3</a:t>
            </a:r>
            <a:r>
              <a:rPr lang="en-US" dirty="0"/>
              <a:t> of metal </a:t>
            </a:r>
            <a:r>
              <a:rPr lang="en-US" dirty="0">
                <a:sym typeface="Wingdings" panose="05000000000000000000" pitchFamily="2" charset="2"/>
              </a:rPr>
              <a:t> large number  unavoidable defects</a:t>
            </a:r>
            <a:endParaRPr lang="en-US" dirty="0"/>
          </a:p>
          <a:p>
            <a:endParaRPr lang="en-US" dirty="0"/>
          </a:p>
          <a:p>
            <a:r>
              <a:rPr lang="en-US" dirty="0"/>
              <a:t>Point defects (0D): vacancy defects, interstitial defects </a:t>
            </a:r>
          </a:p>
          <a:p>
            <a:endParaRPr lang="en-US" dirty="0"/>
          </a:p>
          <a:p>
            <a:r>
              <a:rPr lang="en-US" dirty="0"/>
              <a:t>Line and planar defects: dislocations, grain and twin boundaries, stacking faults</a:t>
            </a:r>
          </a:p>
        </p:txBody>
      </p:sp>
      <p:sp>
        <p:nvSpPr>
          <p:cNvPr id="69" name="Espace réservé du numéro de diapositive 11">
            <a:extLst>
              <a:ext uri="{FF2B5EF4-FFF2-40B4-BE49-F238E27FC236}">
                <a16:creationId xmlns:a16="http://schemas.microsoft.com/office/drawing/2014/main" id="{1CF22958-CAA1-4085-93CD-61DCCFCE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1018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4402" y="213757"/>
            <a:ext cx="73151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II) </a:t>
            </a:r>
            <a:r>
              <a:rPr lang="fr-CH" spc="-5" dirty="0" err="1"/>
              <a:t>Metals</a:t>
            </a:r>
            <a:r>
              <a:rPr lang="fr-CH" spc="-5" dirty="0"/>
              <a:t> and </a:t>
            </a:r>
            <a:r>
              <a:rPr lang="fr-CH" spc="-5" dirty="0" err="1"/>
              <a:t>metallic</a:t>
            </a:r>
            <a:r>
              <a:rPr lang="fr-CH" spc="-5" dirty="0"/>
              <a:t> surfaces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Sommerfeld: quantum description of the free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electron</a:t>
            </a:r>
            <a:endParaRPr lang="fr-CH" sz="2800" spc="-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(1919)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B307A97-2035-406E-BEEC-9C718FC3E864}"/>
                  </a:ext>
                </a:extLst>
              </p:cNvPr>
              <p:cNvSpPr txBox="1"/>
              <p:nvPr/>
            </p:nvSpPr>
            <p:spPr>
              <a:xfrm>
                <a:off x="418353" y="1991656"/>
                <a:ext cx="8573247" cy="4514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2000" dirty="0"/>
                  <a:t>The </a:t>
                </a:r>
                <a:r>
                  <a:rPr lang="fr-CH" sz="2000" dirty="0" err="1"/>
                  <a:t>metal</a:t>
                </a:r>
                <a:r>
                  <a:rPr lang="fr-CH" sz="2000" dirty="0"/>
                  <a:t> </a:t>
                </a:r>
                <a:r>
                  <a:rPr lang="fr-CH" sz="2000" dirty="0" err="1"/>
                  <a:t>is</a:t>
                </a:r>
                <a:r>
                  <a:rPr lang="fr-CH" sz="2000" dirty="0"/>
                  <a:t> </a:t>
                </a:r>
                <a:r>
                  <a:rPr lang="fr-CH" sz="2000" dirty="0" err="1"/>
                  <a:t>considered</a:t>
                </a:r>
                <a:r>
                  <a:rPr lang="fr-CH" sz="2000" dirty="0"/>
                  <a:t> as quantum electron </a:t>
                </a:r>
                <a:r>
                  <a:rPr lang="fr-CH" sz="2000" dirty="0" err="1"/>
                  <a:t>gas</a:t>
                </a:r>
                <a:r>
                  <a:rPr lang="fr-CH" sz="2000" dirty="0"/>
                  <a:t> / ion interactions </a:t>
                </a:r>
                <a:r>
                  <a:rPr lang="fr-CH" sz="2000" dirty="0" err="1"/>
                  <a:t>neglected</a:t>
                </a:r>
                <a:endParaRPr lang="fr-CH" sz="2000" dirty="0"/>
              </a:p>
              <a:p>
                <a:endParaRPr lang="fr-CH" sz="2000" dirty="0"/>
              </a:p>
              <a:p>
                <a:r>
                  <a:rPr lang="fr-CH" sz="2000" dirty="0"/>
                  <a:t>The electron </a:t>
                </a:r>
                <a:r>
                  <a:rPr lang="fr-CH" sz="2000" dirty="0" err="1"/>
                  <a:t>is</a:t>
                </a:r>
                <a:r>
                  <a:rPr lang="fr-CH" sz="2000" dirty="0"/>
                  <a:t> </a:t>
                </a:r>
                <a:r>
                  <a:rPr lang="fr-CH" sz="2000" dirty="0" err="1"/>
                  <a:t>described</a:t>
                </a:r>
                <a:r>
                  <a:rPr lang="fr-CH" sz="2000" dirty="0"/>
                  <a:t> by a </a:t>
                </a:r>
                <a:r>
                  <a:rPr lang="fr-CH" sz="2000" dirty="0" err="1"/>
                  <a:t>wave</a:t>
                </a:r>
                <a:r>
                  <a:rPr lang="fr-CH" sz="2000" dirty="0"/>
                  <a:t> </a:t>
                </a:r>
                <a:r>
                  <a:rPr lang="fr-CH" sz="2000" dirty="0" err="1"/>
                  <a:t>function</a:t>
                </a:r>
                <a:r>
                  <a:rPr lang="fr-CH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fr-CH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CH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CH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</m:t>
                        </m:r>
                      </m:e>
                      <m:sup>
                        <m: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r>
                  <a:rPr lang="fr-CH" sz="2000" dirty="0"/>
                  <a:t>  </a:t>
                </a:r>
              </a:p>
              <a:p>
                <a:endParaRPr lang="fr-CH" sz="2000" dirty="0"/>
              </a:p>
              <a:p>
                <a:r>
                  <a:rPr lang="fr-CH" sz="2000" dirty="0"/>
                  <a:t>Schrödinger </a:t>
                </a:r>
                <a:r>
                  <a:rPr lang="fr-CH" sz="2000" dirty="0" err="1"/>
                  <a:t>equation</a:t>
                </a:r>
                <a:r>
                  <a:rPr lang="fr-CH" sz="2000" dirty="0"/>
                  <a:t>:	 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f>
                      <m:fPr>
                        <m:ctrlPr>
                          <a:rPr lang="fr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r>
                          <a:rPr lang="fr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fr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fr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fr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fr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fr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</m:acc>
                      </m:e>
                      <m:sup>
                        <m:r>
                          <a:rPr lang="fr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fr-CH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H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fr-CH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H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fr-CH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fr-CH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H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endParaRPr lang="fr-CH" sz="2000" dirty="0"/>
              </a:p>
              <a:p>
                <a:endParaRPr lang="fr-CH" sz="2000" dirty="0"/>
              </a:p>
              <a:p>
                <a:r>
                  <a:rPr lang="fr-CH" sz="2000" dirty="0" err="1"/>
                  <a:t>Kronig</a:t>
                </a:r>
                <a:r>
                  <a:rPr lang="fr-CH" sz="2000" dirty="0"/>
                  <a:t>-Penney: Ion </a:t>
                </a:r>
                <a:r>
                  <a:rPr lang="fr-CH" sz="2000" dirty="0" err="1"/>
                  <a:t>lattice</a:t>
                </a:r>
                <a:r>
                  <a:rPr lang="fr-CH" sz="2000" dirty="0"/>
                  <a:t> </a:t>
                </a:r>
                <a:r>
                  <a:rPr lang="fr-CH" sz="2000" dirty="0" err="1"/>
                  <a:t>only</a:t>
                </a:r>
                <a:r>
                  <a:rPr lang="fr-CH" sz="2000" dirty="0"/>
                  <a:t> </a:t>
                </a:r>
                <a:r>
                  <a:rPr lang="fr-CH" sz="2000" dirty="0" err="1"/>
                  <a:t>considered</a:t>
                </a:r>
                <a:r>
                  <a:rPr lang="fr-CH" sz="2000" dirty="0"/>
                  <a:t> as a </a:t>
                </a:r>
                <a:r>
                  <a:rPr lang="fr-CH" sz="2000" dirty="0" err="1"/>
                  <a:t>periodic</a:t>
                </a:r>
                <a:r>
                  <a:rPr lang="fr-CH" sz="2000" dirty="0"/>
                  <a:t> </a:t>
                </a:r>
                <a:r>
                  <a:rPr lang="fr-CH" sz="2000" dirty="0" err="1"/>
                  <a:t>potential</a:t>
                </a:r>
                <a:r>
                  <a:rPr lang="fr-CH" sz="2000" dirty="0"/>
                  <a:t> </a:t>
                </a:r>
                <a14:m>
                  <m:oMath xmlns:m="http://schemas.openxmlformats.org/officeDocument/2006/math">
                    <m:r>
                      <a:rPr lang="fr-CH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fr-CH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H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endParaRPr lang="fr-CH" sz="2000" dirty="0"/>
              </a:p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à"/>
                </a:pPr>
                <a:r>
                  <a:rPr lang="fr-CH" sz="1600" dirty="0">
                    <a:sym typeface="Wingdings" panose="05000000000000000000" pitchFamily="2" charset="2"/>
                  </a:rPr>
                  <a:t>electron </a:t>
                </a:r>
                <a:r>
                  <a:rPr lang="fr-CH" sz="1600" dirty="0" err="1">
                    <a:sym typeface="Wingdings" panose="05000000000000000000" pitchFamily="2" charset="2"/>
                  </a:rPr>
                  <a:t>behaves</a:t>
                </a:r>
                <a:r>
                  <a:rPr lang="fr-CH" sz="1600" dirty="0">
                    <a:sym typeface="Wingdings" panose="05000000000000000000" pitchFamily="2" charset="2"/>
                  </a:rPr>
                  <a:t> as a free electron but </a:t>
                </a:r>
                <a:r>
                  <a:rPr lang="fr-CH" sz="1600" dirty="0"/>
                  <a:t>m</a:t>
                </a:r>
                <a:r>
                  <a:rPr lang="fr-CH" sz="1600" baseline="-25000" dirty="0"/>
                  <a:t>e</a:t>
                </a:r>
                <a:r>
                  <a:rPr lang="fr-CH" sz="1600" dirty="0"/>
                  <a:t> </a:t>
                </a:r>
                <a:r>
                  <a:rPr lang="fr-CH" sz="1600" dirty="0" err="1"/>
                  <a:t>becomes</a:t>
                </a:r>
                <a:r>
                  <a:rPr lang="fr-CH" sz="1600" dirty="0"/>
                  <a:t> m* (effective mass)</a:t>
                </a:r>
              </a:p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à"/>
                </a:pPr>
                <a:r>
                  <a:rPr lang="fr-CH" sz="1600" dirty="0"/>
                  <a:t>The </a:t>
                </a:r>
                <a:r>
                  <a:rPr lang="fr-CH" sz="1600" dirty="0" err="1"/>
                  <a:t>wave</a:t>
                </a:r>
                <a:r>
                  <a:rPr lang="fr-CH" sz="1600" dirty="0"/>
                  <a:t> </a:t>
                </a:r>
                <a:r>
                  <a:rPr lang="fr-CH" sz="1600" dirty="0" err="1"/>
                  <a:t>function</a:t>
                </a:r>
                <a:r>
                  <a:rPr lang="fr-CH" sz="1600" dirty="0"/>
                  <a:t> </a:t>
                </a:r>
                <a:r>
                  <a:rPr lang="fr-CH" sz="1600" dirty="0" err="1"/>
                  <a:t>becomes</a:t>
                </a:r>
                <a:r>
                  <a:rPr lang="fr-CH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fr-CH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CH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CH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</m:t>
                        </m:r>
                      </m:e>
                      <m:sup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  <m:r>
                      <a:rPr lang="fr-CH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fr-CH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fr-CH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CH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CH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H" sz="1600" dirty="0"/>
                  <a:t> </a:t>
                </a:r>
                <a:r>
                  <a:rPr lang="fr-CH" sz="1600" dirty="0" err="1"/>
                  <a:t>with</a:t>
                </a:r>
                <a:r>
                  <a:rPr lang="fr-CH" sz="1600" dirty="0"/>
                  <a:t> u(x) the </a:t>
                </a:r>
                <a:r>
                  <a:rPr lang="fr-CH" sz="1600" dirty="0" err="1"/>
                  <a:t>crystal</a:t>
                </a:r>
                <a:r>
                  <a:rPr lang="fr-CH" sz="1600" dirty="0"/>
                  <a:t> </a:t>
                </a:r>
                <a:r>
                  <a:rPr lang="fr-CH" sz="1600" dirty="0" err="1"/>
                  <a:t>periodic</a:t>
                </a:r>
                <a:r>
                  <a:rPr lang="fr-CH" sz="1600" dirty="0"/>
                  <a:t> </a:t>
                </a:r>
                <a:r>
                  <a:rPr lang="fr-CH" sz="1600" dirty="0" err="1"/>
                  <a:t>function</a:t>
                </a:r>
                <a:endParaRPr lang="fr-CH" sz="1600" dirty="0"/>
              </a:p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à"/>
                </a:pPr>
                <a:r>
                  <a:rPr lang="fr-CH" sz="1600" dirty="0"/>
                  <a:t>At the </a:t>
                </a:r>
                <a:r>
                  <a:rPr lang="fr-CH" sz="1600" dirty="0" err="1"/>
                  <a:t>crystal</a:t>
                </a:r>
                <a:r>
                  <a:rPr lang="fr-CH" sz="1600" dirty="0"/>
                  <a:t> </a:t>
                </a:r>
                <a:r>
                  <a:rPr lang="fr-CH" sz="1600" dirty="0" err="1"/>
                  <a:t>boundaries</a:t>
                </a:r>
                <a:r>
                  <a:rPr lang="fr-CH" sz="1600" dirty="0"/>
                  <a:t> </a:t>
                </a:r>
                <a14:m>
                  <m:oMath xmlns:m="http://schemas.openxmlformats.org/officeDocument/2006/math"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fr-CH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CH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CH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a:rPr lang="fr-CH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h𝑒𝑛𝑐𝑒</m:t>
                    </m:r>
                    <m:r>
                      <a:rPr lang="fr-CH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CH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CH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fr-CH" sz="1600" dirty="0"/>
                  <a:t>hence the probability density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H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CH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fr-CH" sz="1600" dirty="0"/>
              </a:p>
              <a:p>
                <a:endParaRPr lang="fr-CH" sz="1600" dirty="0"/>
              </a:p>
              <a:p>
                <a:endParaRPr lang="fr-CH" sz="1600" dirty="0"/>
              </a:p>
              <a:p>
                <a:pPr algn="ctr"/>
                <a:r>
                  <a:rPr lang="fr-CH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There </a:t>
                </a:r>
                <a:r>
                  <a:rPr lang="fr-CH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</a:t>
                </a:r>
                <a:r>
                  <a:rPr lang="fr-CH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 </a:t>
                </a:r>
                <a:r>
                  <a:rPr lang="fr-CH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excess</a:t>
                </a:r>
                <a:r>
                  <a:rPr lang="fr-CH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positive charges at the </a:t>
                </a:r>
                <a:r>
                  <a:rPr lang="fr-CH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external</a:t>
                </a:r>
                <a:r>
                  <a:rPr lang="fr-CH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r-CH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atomic</a:t>
                </a:r>
                <a:r>
                  <a:rPr lang="fr-CH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r-CH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layers</a:t>
                </a:r>
                <a:endParaRPr lang="fr-CH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fr-CH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Electronic</a:t>
                </a:r>
                <a:r>
                  <a:rPr lang="fr-CH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charge </a:t>
                </a:r>
                <a:r>
                  <a:rPr lang="fr-CH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imbalance</a:t>
                </a:r>
                <a:r>
                  <a:rPr lang="fr-CH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r-CH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typically</a:t>
                </a:r>
                <a:r>
                  <a:rPr lang="fr-CH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r-CH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extends</a:t>
                </a:r>
                <a:r>
                  <a:rPr lang="fr-CH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over 2-4 </a:t>
                </a:r>
                <a:r>
                  <a:rPr lang="fr-CH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monoatomic</a:t>
                </a:r>
                <a:r>
                  <a:rPr lang="fr-CH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r-CH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layers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B307A97-2035-406E-BEEC-9C718FC3E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53" y="1991656"/>
                <a:ext cx="8573247" cy="4514634"/>
              </a:xfrm>
              <a:prstGeom prst="rect">
                <a:avLst/>
              </a:prstGeom>
              <a:blipFill>
                <a:blip r:embed="rId3"/>
                <a:stretch>
                  <a:fillRect l="-782" t="-811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FB68C569-48D7-4020-8B06-34EEEB33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1721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4402" y="213757"/>
            <a:ext cx="7315198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pc="-5" dirty="0"/>
              <a:t>III) </a:t>
            </a:r>
            <a:r>
              <a:rPr lang="fr-CH" spc="-5" dirty="0" err="1"/>
              <a:t>Metal-electrolyte</a:t>
            </a:r>
            <a:r>
              <a:rPr lang="fr-CH" spc="-5" dirty="0"/>
              <a:t> interface</a:t>
            </a:r>
            <a:endParaRPr spc="-5" dirty="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A6487A12-9402-40D1-8967-0BF5F4D21B49}"/>
              </a:ext>
            </a:extLst>
          </p:cNvPr>
          <p:cNvSpPr txBox="1"/>
          <p:nvPr/>
        </p:nvSpPr>
        <p:spPr>
          <a:xfrm>
            <a:off x="228601" y="914400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Surface charge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development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B307A97-2035-406E-BEEC-9C718FC3E864}"/>
              </a:ext>
            </a:extLst>
          </p:cNvPr>
          <p:cNvSpPr txBox="1"/>
          <p:nvPr/>
        </p:nvSpPr>
        <p:spPr>
          <a:xfrm>
            <a:off x="418353" y="1524000"/>
            <a:ext cx="8642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/>
              <a:t>When</a:t>
            </a:r>
            <a:r>
              <a:rPr lang="fr-CH" sz="2000" dirty="0"/>
              <a:t> </a:t>
            </a:r>
            <a:r>
              <a:rPr lang="fr-CH" sz="2000" dirty="0" err="1"/>
              <a:t>immersed</a:t>
            </a:r>
            <a:r>
              <a:rPr lang="fr-CH" sz="2000" dirty="0"/>
              <a:t> in an </a:t>
            </a:r>
            <a:r>
              <a:rPr lang="fr-CH" sz="2000" dirty="0" err="1"/>
              <a:t>electrolyte</a:t>
            </a:r>
            <a:r>
              <a:rPr lang="fr-CH" sz="2000" dirty="0"/>
              <a:t>, ions and </a:t>
            </a:r>
            <a:r>
              <a:rPr lang="fr-CH" sz="2000" dirty="0" err="1"/>
              <a:t>dipoles</a:t>
            </a:r>
            <a:r>
              <a:rPr lang="fr-CH" sz="2000" dirty="0"/>
              <a:t> </a:t>
            </a:r>
            <a:r>
              <a:rPr lang="fr-CH" sz="2000" dirty="0" err="1"/>
              <a:t>will</a:t>
            </a:r>
            <a:r>
              <a:rPr lang="fr-CH" sz="2000" dirty="0"/>
              <a:t> </a:t>
            </a:r>
            <a:r>
              <a:rPr lang="fr-CH" sz="2000" dirty="0" err="1"/>
              <a:t>reorganize</a:t>
            </a:r>
            <a:r>
              <a:rPr lang="fr-CH" sz="2000" dirty="0"/>
              <a:t> at the interface</a:t>
            </a:r>
            <a:endParaRPr lang="en-US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FA24EF-267B-4E0D-B926-3604BBB0E1C7}"/>
              </a:ext>
            </a:extLst>
          </p:cNvPr>
          <p:cNvSpPr txBox="1"/>
          <p:nvPr/>
        </p:nvSpPr>
        <p:spPr>
          <a:xfrm>
            <a:off x="533400" y="4350603"/>
            <a:ext cx="8725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2) </a:t>
            </a:r>
            <a:r>
              <a:rPr lang="fr-CH" dirty="0" err="1"/>
              <a:t>Reorientation</a:t>
            </a:r>
            <a:r>
              <a:rPr lang="fr-CH" dirty="0"/>
              <a:t> of </a:t>
            </a:r>
            <a:r>
              <a:rPr lang="fr-CH" dirty="0" err="1"/>
              <a:t>dipoles</a:t>
            </a:r>
            <a:r>
              <a:rPr lang="fr-CH" dirty="0"/>
              <a:t> and redistribution of ions: </a:t>
            </a:r>
          </a:p>
          <a:p>
            <a:endParaRPr lang="fr-CH" dirty="0"/>
          </a:p>
          <a:p>
            <a:r>
              <a:rPr lang="fr-CH" dirty="0"/>
              <a:t>	</a:t>
            </a:r>
          </a:p>
          <a:p>
            <a:endParaRPr lang="fr-CH" dirty="0">
              <a:sym typeface="Wingdings" panose="05000000000000000000" pitchFamily="2" charset="2"/>
            </a:endParaRPr>
          </a:p>
          <a:p>
            <a:pPr algn="ctr"/>
            <a:r>
              <a:rPr lang="fr-C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fr-C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formation of an </a:t>
            </a:r>
            <a:r>
              <a:rPr lang="fr-CH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electrochemical</a:t>
            </a:r>
            <a:r>
              <a:rPr lang="fr-C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double layer </a:t>
            </a:r>
            <a:endParaRPr lang="en-US" sz="2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38948FD-D818-465D-8193-2BBF85B3455E}"/>
              </a:ext>
            </a:extLst>
          </p:cNvPr>
          <p:cNvCxnSpPr>
            <a:cxnSpLocks/>
          </p:cNvCxnSpPr>
          <p:nvPr/>
        </p:nvCxnSpPr>
        <p:spPr>
          <a:xfrm>
            <a:off x="2060395" y="2814324"/>
            <a:ext cx="0" cy="1175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12A9765-0C64-437B-B30A-C37EB070BB8F}"/>
              </a:ext>
            </a:extLst>
          </p:cNvPr>
          <p:cNvSpPr/>
          <p:nvPr/>
        </p:nvSpPr>
        <p:spPr>
          <a:xfrm>
            <a:off x="1676410" y="2814324"/>
            <a:ext cx="152389" cy="11536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4D3DB0F-2488-409A-AE9D-9EBA1A7C84B0}"/>
              </a:ext>
            </a:extLst>
          </p:cNvPr>
          <p:cNvSpPr/>
          <p:nvPr/>
        </p:nvSpPr>
        <p:spPr>
          <a:xfrm>
            <a:off x="1835818" y="3047519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ysClr val="windowText" lastClr="000000"/>
                </a:solidFill>
              </a:rPr>
              <a:t>+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63A7C47-3587-4611-8C59-C2425CCAF113}"/>
              </a:ext>
            </a:extLst>
          </p:cNvPr>
          <p:cNvSpPr txBox="1"/>
          <p:nvPr/>
        </p:nvSpPr>
        <p:spPr>
          <a:xfrm>
            <a:off x="3276600" y="2937177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solidFill>
                  <a:srgbClr val="FF6600"/>
                </a:solidFill>
              </a:rPr>
              <a:t>If </a:t>
            </a:r>
            <a:r>
              <a:rPr lang="fr-CH" sz="1600" dirty="0" err="1">
                <a:solidFill>
                  <a:srgbClr val="FF6600"/>
                </a:solidFill>
              </a:rPr>
              <a:t>M</a:t>
            </a:r>
            <a:r>
              <a:rPr lang="fr-CH" sz="1600" baseline="30000" dirty="0" err="1">
                <a:solidFill>
                  <a:srgbClr val="FF6600"/>
                </a:solidFill>
              </a:rPr>
              <a:t>z</a:t>
            </a:r>
            <a:r>
              <a:rPr lang="fr-CH" sz="1600" baseline="30000" dirty="0">
                <a:solidFill>
                  <a:srgbClr val="FF6600"/>
                </a:solidFill>
              </a:rPr>
              <a:t>+</a:t>
            </a:r>
            <a:r>
              <a:rPr lang="fr-CH" sz="1600" dirty="0">
                <a:solidFill>
                  <a:srgbClr val="FF6600"/>
                </a:solidFill>
              </a:rPr>
              <a:t> </a:t>
            </a:r>
            <a:r>
              <a:rPr lang="fr-CH" sz="1600" dirty="0" err="1">
                <a:solidFill>
                  <a:srgbClr val="FF6600"/>
                </a:solidFill>
              </a:rPr>
              <a:t>leaving</a:t>
            </a:r>
            <a:r>
              <a:rPr lang="fr-CH" sz="1600" dirty="0">
                <a:solidFill>
                  <a:srgbClr val="FF6600"/>
                </a:solidFill>
              </a:rPr>
              <a:t> the </a:t>
            </a:r>
            <a:r>
              <a:rPr lang="fr-CH" sz="1600" dirty="0" err="1">
                <a:solidFill>
                  <a:srgbClr val="FF6600"/>
                </a:solidFill>
              </a:rPr>
              <a:t>lattice</a:t>
            </a:r>
            <a:r>
              <a:rPr lang="fr-CH" sz="1600" dirty="0">
                <a:solidFill>
                  <a:srgbClr val="FF6600"/>
                </a:solidFill>
              </a:rPr>
              <a:t> &gt; </a:t>
            </a:r>
            <a:r>
              <a:rPr lang="fr-CH" sz="1600" dirty="0" err="1">
                <a:solidFill>
                  <a:srgbClr val="FF6600"/>
                </a:solidFill>
              </a:rPr>
              <a:t>M</a:t>
            </a:r>
            <a:r>
              <a:rPr lang="fr-CH" sz="1600" baseline="30000" dirty="0" err="1">
                <a:solidFill>
                  <a:srgbClr val="FF6600"/>
                </a:solidFill>
              </a:rPr>
              <a:t>z</a:t>
            </a:r>
            <a:r>
              <a:rPr lang="fr-CH" sz="1600" baseline="30000" dirty="0">
                <a:solidFill>
                  <a:srgbClr val="FF6600"/>
                </a:solidFill>
              </a:rPr>
              <a:t>+</a:t>
            </a:r>
            <a:r>
              <a:rPr lang="fr-CH" sz="1600" dirty="0">
                <a:solidFill>
                  <a:srgbClr val="FF6600"/>
                </a:solidFill>
              </a:rPr>
              <a:t> bonding to the </a:t>
            </a:r>
            <a:r>
              <a:rPr lang="fr-CH" sz="1600" dirty="0" err="1">
                <a:solidFill>
                  <a:srgbClr val="FF6600"/>
                </a:solidFill>
              </a:rPr>
              <a:t>lattice</a:t>
            </a:r>
            <a:r>
              <a:rPr lang="fr-CH" sz="1600" dirty="0">
                <a:solidFill>
                  <a:srgbClr val="FF6600"/>
                </a:solidFill>
              </a:rPr>
              <a:t> </a:t>
            </a:r>
          </a:p>
          <a:p>
            <a:endParaRPr lang="fr-CH" sz="1600" dirty="0">
              <a:solidFill>
                <a:srgbClr val="FF6600"/>
              </a:solidFill>
            </a:endParaRPr>
          </a:p>
          <a:p>
            <a:r>
              <a:rPr lang="fr-CH" sz="1600" dirty="0" err="1">
                <a:solidFill>
                  <a:srgbClr val="FF6600"/>
                </a:solidFill>
              </a:rPr>
              <a:t>Metal</a:t>
            </a:r>
            <a:r>
              <a:rPr lang="fr-CH" sz="1600" dirty="0">
                <a:solidFill>
                  <a:srgbClr val="FF6600"/>
                </a:solidFill>
              </a:rPr>
              <a:t> </a:t>
            </a:r>
            <a:r>
              <a:rPr lang="fr-CH" sz="1600" dirty="0" err="1">
                <a:solidFill>
                  <a:srgbClr val="FF6600"/>
                </a:solidFill>
              </a:rPr>
              <a:t>develops</a:t>
            </a:r>
            <a:r>
              <a:rPr lang="fr-CH" sz="1600" dirty="0">
                <a:solidFill>
                  <a:srgbClr val="FF6600"/>
                </a:solidFill>
              </a:rPr>
              <a:t> an </a:t>
            </a:r>
            <a:r>
              <a:rPr lang="fr-CH" sz="1600" dirty="0" err="1">
                <a:solidFill>
                  <a:srgbClr val="FF6600"/>
                </a:solidFill>
              </a:rPr>
              <a:t>excess</a:t>
            </a:r>
            <a:r>
              <a:rPr lang="fr-CH" sz="1600" dirty="0">
                <a:solidFill>
                  <a:srgbClr val="FF6600"/>
                </a:solidFill>
              </a:rPr>
              <a:t> of </a:t>
            </a:r>
            <a:r>
              <a:rPr lang="fr-CH" sz="1600" dirty="0" err="1">
                <a:solidFill>
                  <a:srgbClr val="FF6600"/>
                </a:solidFill>
              </a:rPr>
              <a:t>negative</a:t>
            </a:r>
            <a:r>
              <a:rPr lang="fr-CH" sz="1600" dirty="0">
                <a:solidFill>
                  <a:srgbClr val="FF6600"/>
                </a:solidFill>
              </a:rPr>
              <a:t> charges</a:t>
            </a:r>
          </a:p>
          <a:p>
            <a:endParaRPr lang="fr-CH" sz="1600" dirty="0">
              <a:solidFill>
                <a:srgbClr val="FF6600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0982CC5-14CE-4F31-83F5-840CC286A3FF}"/>
              </a:ext>
            </a:extLst>
          </p:cNvPr>
          <p:cNvSpPr/>
          <p:nvPr/>
        </p:nvSpPr>
        <p:spPr>
          <a:xfrm>
            <a:off x="1835818" y="3285555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ysClr val="windowText" lastClr="000000"/>
                </a:solidFill>
              </a:rPr>
              <a:t>+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B1EC943-CD44-45C4-996C-93C07E151B51}"/>
              </a:ext>
            </a:extLst>
          </p:cNvPr>
          <p:cNvSpPr/>
          <p:nvPr/>
        </p:nvSpPr>
        <p:spPr>
          <a:xfrm>
            <a:off x="1835818" y="3514155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ysClr val="windowText" lastClr="000000"/>
                </a:solidFill>
              </a:rPr>
              <a:t>+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3C998CB-FD87-4F40-B4C1-D240BC369419}"/>
              </a:ext>
            </a:extLst>
          </p:cNvPr>
          <p:cNvSpPr/>
          <p:nvPr/>
        </p:nvSpPr>
        <p:spPr>
          <a:xfrm>
            <a:off x="1835818" y="3751945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ysClr val="windowText" lastClr="000000"/>
                </a:solidFill>
              </a:rPr>
              <a:t>+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4B9E6B4-6194-430F-9AF7-54C60B816905}"/>
              </a:ext>
            </a:extLst>
          </p:cNvPr>
          <p:cNvSpPr/>
          <p:nvPr/>
        </p:nvSpPr>
        <p:spPr>
          <a:xfrm>
            <a:off x="1835818" y="2814324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ysClr val="windowText" lastClr="000000"/>
                </a:solidFill>
              </a:rPr>
              <a:t>+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2F28F95-8B58-43D2-95C2-5A1311042952}"/>
              </a:ext>
            </a:extLst>
          </p:cNvPr>
          <p:cNvCxnSpPr>
            <a:cxnSpLocks/>
          </p:cNvCxnSpPr>
          <p:nvPr/>
        </p:nvCxnSpPr>
        <p:spPr>
          <a:xfrm>
            <a:off x="1943818" y="3132543"/>
            <a:ext cx="386582" cy="17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D3B5E8BF-C9CB-402C-9522-5A7B4C3412FC}"/>
              </a:ext>
            </a:extLst>
          </p:cNvPr>
          <p:cNvSpPr/>
          <p:nvPr/>
        </p:nvSpPr>
        <p:spPr>
          <a:xfrm>
            <a:off x="2438400" y="3046125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ysClr val="windowText" lastClr="000000"/>
                </a:solidFill>
              </a:rPr>
              <a:t>+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D83BA1F-8465-4D23-AED2-AA2C401FDAA9}"/>
              </a:ext>
            </a:extLst>
          </p:cNvPr>
          <p:cNvSpPr/>
          <p:nvPr/>
        </p:nvSpPr>
        <p:spPr>
          <a:xfrm>
            <a:off x="2461015" y="3511864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ysClr val="windowText" lastClr="000000"/>
                </a:solidFill>
              </a:rPr>
              <a:t>+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B7CE5C7D-44E5-4C04-BF2D-0DFD36DE3862}"/>
              </a:ext>
            </a:extLst>
          </p:cNvPr>
          <p:cNvCxnSpPr>
            <a:cxnSpLocks/>
          </p:cNvCxnSpPr>
          <p:nvPr/>
        </p:nvCxnSpPr>
        <p:spPr>
          <a:xfrm flipH="1">
            <a:off x="2058837" y="3619864"/>
            <a:ext cx="386582" cy="17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02640E4B-C43B-4CA2-BE5B-A7A0AF23130E}"/>
              </a:ext>
            </a:extLst>
          </p:cNvPr>
          <p:cNvSpPr txBox="1"/>
          <p:nvPr/>
        </p:nvSpPr>
        <p:spPr>
          <a:xfrm>
            <a:off x="533400" y="2086848"/>
            <a:ext cx="872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1) There can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spontaneous</a:t>
            </a:r>
            <a:r>
              <a:rPr lang="fr-CH" dirty="0"/>
              <a:t> exchanges of </a:t>
            </a:r>
            <a:r>
              <a:rPr lang="fr-CH" dirty="0" err="1"/>
              <a:t>M</a:t>
            </a:r>
            <a:r>
              <a:rPr lang="fr-CH" baseline="30000" dirty="0" err="1"/>
              <a:t>z</a:t>
            </a:r>
            <a:r>
              <a:rPr lang="fr-CH" baseline="30000" dirty="0"/>
              <a:t>+</a:t>
            </a:r>
            <a:r>
              <a:rPr lang="fr-CH" dirty="0"/>
              <a:t> </a:t>
            </a:r>
            <a:r>
              <a:rPr lang="fr-CH" dirty="0" err="1"/>
              <a:t>between</a:t>
            </a:r>
            <a:r>
              <a:rPr lang="fr-CH" dirty="0"/>
              <a:t> the </a:t>
            </a:r>
            <a:r>
              <a:rPr lang="fr-CH" dirty="0" err="1"/>
              <a:t>electrode</a:t>
            </a:r>
            <a:r>
              <a:rPr lang="fr-CH" dirty="0"/>
              <a:t> and the </a:t>
            </a:r>
            <a:r>
              <a:rPr lang="fr-CH" dirty="0" err="1"/>
              <a:t>electrolyte</a:t>
            </a:r>
            <a:endParaRPr lang="en-US" baseline="30000" dirty="0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7C937C4B-FAA4-404C-81CE-C8F12BEFA146}"/>
              </a:ext>
            </a:extLst>
          </p:cNvPr>
          <p:cNvSpPr/>
          <p:nvPr/>
        </p:nvSpPr>
        <p:spPr>
          <a:xfrm>
            <a:off x="1748265" y="297370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fr-CH" sz="2400" b="1" dirty="0">
                <a:solidFill>
                  <a:schemeClr val="bg1"/>
                </a:solidFill>
              </a:rPr>
              <a:t>-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83FBA747-3BB8-473D-85BA-D324F4B3A7F9}"/>
              </a:ext>
            </a:extLst>
          </p:cNvPr>
          <p:cNvSpPr/>
          <p:nvPr/>
        </p:nvSpPr>
        <p:spPr>
          <a:xfrm>
            <a:off x="1751076" y="346211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fr-CH" sz="2400" b="1" dirty="0">
                <a:solidFill>
                  <a:schemeClr val="bg1"/>
                </a:solidFill>
              </a:rPr>
              <a:t>-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116D83CB-0D8F-4BCA-9A41-91731937665D}"/>
              </a:ext>
            </a:extLst>
          </p:cNvPr>
          <p:cNvSpPr/>
          <p:nvPr/>
        </p:nvSpPr>
        <p:spPr>
          <a:xfrm>
            <a:off x="1751076" y="368989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fr-CH" sz="2400" b="1" dirty="0">
                <a:solidFill>
                  <a:schemeClr val="bg1"/>
                </a:solidFill>
              </a:rPr>
              <a:t>-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E23E87D8-5C2D-4869-80A9-8EEB1B799B4F}"/>
              </a:ext>
            </a:extLst>
          </p:cNvPr>
          <p:cNvSpPr/>
          <p:nvPr/>
        </p:nvSpPr>
        <p:spPr>
          <a:xfrm>
            <a:off x="1751076" y="32259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fr-CH" sz="2400" b="1" dirty="0">
                <a:solidFill>
                  <a:schemeClr val="bg1"/>
                </a:solidFill>
              </a:rPr>
              <a:t>-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Espace réservé du numéro de diapositive 11">
            <a:extLst>
              <a:ext uri="{FF2B5EF4-FFF2-40B4-BE49-F238E27FC236}">
                <a16:creationId xmlns:a16="http://schemas.microsoft.com/office/drawing/2014/main" id="{4C71E92C-41C2-4F63-94A7-FE1174DB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428365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16987</TotalTime>
  <Words>3085</Words>
  <Application>Microsoft Office PowerPoint</Application>
  <PresentationFormat>On-screen Show (4:3)</PresentationFormat>
  <Paragraphs>696</Paragraphs>
  <Slides>44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Segoe UI</vt:lpstr>
      <vt:lpstr>Wingdings</vt:lpstr>
      <vt:lpstr>Thème Office</vt:lpstr>
      <vt:lpstr>PowerPoint Presentation</vt:lpstr>
      <vt:lpstr>PowerPoint Presentation</vt:lpstr>
      <vt:lpstr>PowerPoint Presentation</vt:lpstr>
      <vt:lpstr>I) Electrodeposition process: an overview</vt:lpstr>
      <vt:lpstr>I) Electrodeposition process: an overview</vt:lpstr>
      <vt:lpstr>II) Metals and metallic surfaces</vt:lpstr>
      <vt:lpstr>II) Metals and metallic surfaces</vt:lpstr>
      <vt:lpstr>II) Metals and metallic surfaces</vt:lpstr>
      <vt:lpstr>III) Metal-electrolyte interface</vt:lpstr>
      <vt:lpstr>PowerPoint Presentation</vt:lpstr>
      <vt:lpstr>III) Metal-electrolyte interface</vt:lpstr>
      <vt:lpstr>III) Metal-electrolyte interface</vt:lpstr>
      <vt:lpstr>III) Metal-electrolyte interface</vt:lpstr>
      <vt:lpstr>IV) Electrode potential</vt:lpstr>
      <vt:lpstr>IV) Electrode potential</vt:lpstr>
      <vt:lpstr>IV) Electrode potential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  <vt:lpstr>V) Electrodeposition mechanism and kinetics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 Deposition</dc:title>
  <dc:creator>phl128</dc:creator>
  <cp:lastModifiedBy>Cédric Frantz</cp:lastModifiedBy>
  <cp:revision>76</cp:revision>
  <dcterms:created xsi:type="dcterms:W3CDTF">2021-11-03T14:11:39Z</dcterms:created>
  <dcterms:modified xsi:type="dcterms:W3CDTF">2024-11-18T12:25:36Z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2019-10-30T00:00:00Z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2021-11-03T00:00:00Z</vt:filetime>
  </property>
</Properties>
</file>